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 id="265" r:id="rId7"/>
    <p:sldId id="261" r:id="rId8"/>
    <p:sldId id="262" r:id="rId9"/>
    <p:sldId id="263" r:id="rId10"/>
    <p:sldId id="264" r:id="rId11"/>
    <p:sldId id="266" r:id="rId12"/>
    <p:sldId id="267" r:id="rId13"/>
    <p:sldId id="268" r:id="rId14"/>
    <p:sldId id="275" r:id="rId15"/>
    <p:sldId id="269" r:id="rId16"/>
    <p:sldId id="270" r:id="rId17"/>
    <p:sldId id="271" r:id="rId18"/>
    <p:sldId id="274" r:id="rId19"/>
    <p:sldId id="272" r:id="rId20"/>
    <p:sldId id="273" r:id="rId21"/>
    <p:sldId id="276" r:id="rId22"/>
    <p:sldId id="283" r:id="rId23"/>
    <p:sldId id="278" r:id="rId24"/>
    <p:sldId id="279" r:id="rId25"/>
    <p:sldId id="280" r:id="rId26"/>
    <p:sldId id="288" r:id="rId27"/>
    <p:sldId id="281" r:id="rId28"/>
    <p:sldId id="282" r:id="rId29"/>
    <p:sldId id="284" r:id="rId30"/>
    <p:sldId id="285" r:id="rId31"/>
    <p:sldId id="287" r:id="rId32"/>
    <p:sldId id="286" r:id="rId33"/>
    <p:sldId id="289" r:id="rId34"/>
    <p:sldId id="290" r:id="rId35"/>
    <p:sldId id="292" r:id="rId36"/>
    <p:sldId id="291" r:id="rId37"/>
    <p:sldId id="293" r:id="rId38"/>
    <p:sldId id="277" r:id="rId39"/>
    <p:sldId id="295" r:id="rId40"/>
    <p:sldId id="294"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13" d="100"/>
          <a:sy n="113" d="100"/>
        </p:scale>
        <p:origin x="51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8C317-D1FC-4CEE-99E8-8CBEB654D8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922A237-B7C9-404F-9DEF-445DEBA753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017544B-58A9-4B1A-B50C-BBB362579981}"/>
              </a:ext>
            </a:extLst>
          </p:cNvPr>
          <p:cNvSpPr>
            <a:spLocks noGrp="1"/>
          </p:cNvSpPr>
          <p:nvPr>
            <p:ph type="dt" sz="half" idx="10"/>
          </p:nvPr>
        </p:nvSpPr>
        <p:spPr/>
        <p:txBody>
          <a:bodyPr/>
          <a:lstStyle/>
          <a:p>
            <a:fld id="{23BFBF5E-89B9-4018-A0D2-D7B025F7E191}" type="datetimeFigureOut">
              <a:rPr lang="en-US" smtClean="0"/>
              <a:t>4/30/2023</a:t>
            </a:fld>
            <a:endParaRPr lang="en-US"/>
          </a:p>
        </p:txBody>
      </p:sp>
      <p:sp>
        <p:nvSpPr>
          <p:cNvPr id="5" name="Footer Placeholder 4">
            <a:extLst>
              <a:ext uri="{FF2B5EF4-FFF2-40B4-BE49-F238E27FC236}">
                <a16:creationId xmlns:a16="http://schemas.microsoft.com/office/drawing/2014/main" id="{780BF160-AB51-41AE-8582-9B50BD57C2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726D95-4858-4F5C-BB18-6DB18904E035}"/>
              </a:ext>
            </a:extLst>
          </p:cNvPr>
          <p:cNvSpPr>
            <a:spLocks noGrp="1"/>
          </p:cNvSpPr>
          <p:nvPr>
            <p:ph type="sldNum" sz="quarter" idx="12"/>
          </p:nvPr>
        </p:nvSpPr>
        <p:spPr/>
        <p:txBody>
          <a:bodyPr/>
          <a:lstStyle/>
          <a:p>
            <a:fld id="{0383CAD6-1047-43F4-BE48-6B02C5EA9DC9}" type="slidenum">
              <a:rPr lang="en-US" smtClean="0"/>
              <a:t>‹#›</a:t>
            </a:fld>
            <a:endParaRPr lang="en-US"/>
          </a:p>
        </p:txBody>
      </p:sp>
    </p:spTree>
    <p:extLst>
      <p:ext uri="{BB962C8B-B14F-4D97-AF65-F5344CB8AC3E}">
        <p14:creationId xmlns:p14="http://schemas.microsoft.com/office/powerpoint/2010/main" val="1805029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237C1-7E7F-4B32-997A-5648539A2F4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45D1457-7E15-431D-B0C7-19FF141E352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204EE1-8F23-45F9-B144-EEF213F36A59}"/>
              </a:ext>
            </a:extLst>
          </p:cNvPr>
          <p:cNvSpPr>
            <a:spLocks noGrp="1"/>
          </p:cNvSpPr>
          <p:nvPr>
            <p:ph type="dt" sz="half" idx="10"/>
          </p:nvPr>
        </p:nvSpPr>
        <p:spPr/>
        <p:txBody>
          <a:bodyPr/>
          <a:lstStyle/>
          <a:p>
            <a:fld id="{23BFBF5E-89B9-4018-A0D2-D7B025F7E191}" type="datetimeFigureOut">
              <a:rPr lang="en-US" smtClean="0"/>
              <a:t>4/30/2023</a:t>
            </a:fld>
            <a:endParaRPr lang="en-US"/>
          </a:p>
        </p:txBody>
      </p:sp>
      <p:sp>
        <p:nvSpPr>
          <p:cNvPr id="5" name="Footer Placeholder 4">
            <a:extLst>
              <a:ext uri="{FF2B5EF4-FFF2-40B4-BE49-F238E27FC236}">
                <a16:creationId xmlns:a16="http://schemas.microsoft.com/office/drawing/2014/main" id="{539ACFC7-E616-44D9-BF09-626A4A56F6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D3B0CC-2859-4251-8FB8-F70778870BA8}"/>
              </a:ext>
            </a:extLst>
          </p:cNvPr>
          <p:cNvSpPr>
            <a:spLocks noGrp="1"/>
          </p:cNvSpPr>
          <p:nvPr>
            <p:ph type="sldNum" sz="quarter" idx="12"/>
          </p:nvPr>
        </p:nvSpPr>
        <p:spPr/>
        <p:txBody>
          <a:bodyPr/>
          <a:lstStyle/>
          <a:p>
            <a:fld id="{0383CAD6-1047-43F4-BE48-6B02C5EA9DC9}" type="slidenum">
              <a:rPr lang="en-US" smtClean="0"/>
              <a:t>‹#›</a:t>
            </a:fld>
            <a:endParaRPr lang="en-US"/>
          </a:p>
        </p:txBody>
      </p:sp>
    </p:spTree>
    <p:extLst>
      <p:ext uri="{BB962C8B-B14F-4D97-AF65-F5344CB8AC3E}">
        <p14:creationId xmlns:p14="http://schemas.microsoft.com/office/powerpoint/2010/main" val="1572638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1075053-CB02-4D23-BC80-0F9F727B705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942C72-74E0-40F1-98FF-018A428D835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E5C57A-09A6-4A01-A201-3797F3D3CAC8}"/>
              </a:ext>
            </a:extLst>
          </p:cNvPr>
          <p:cNvSpPr>
            <a:spLocks noGrp="1"/>
          </p:cNvSpPr>
          <p:nvPr>
            <p:ph type="dt" sz="half" idx="10"/>
          </p:nvPr>
        </p:nvSpPr>
        <p:spPr/>
        <p:txBody>
          <a:bodyPr/>
          <a:lstStyle/>
          <a:p>
            <a:fld id="{23BFBF5E-89B9-4018-A0D2-D7B025F7E191}" type="datetimeFigureOut">
              <a:rPr lang="en-US" smtClean="0"/>
              <a:t>4/30/2023</a:t>
            </a:fld>
            <a:endParaRPr lang="en-US"/>
          </a:p>
        </p:txBody>
      </p:sp>
      <p:sp>
        <p:nvSpPr>
          <p:cNvPr id="5" name="Footer Placeholder 4">
            <a:extLst>
              <a:ext uri="{FF2B5EF4-FFF2-40B4-BE49-F238E27FC236}">
                <a16:creationId xmlns:a16="http://schemas.microsoft.com/office/drawing/2014/main" id="{6FD93646-FE91-45B9-BD64-8C60A5D1EE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428215-A0ED-42C6-9242-9E0BD4CD3746}"/>
              </a:ext>
            </a:extLst>
          </p:cNvPr>
          <p:cNvSpPr>
            <a:spLocks noGrp="1"/>
          </p:cNvSpPr>
          <p:nvPr>
            <p:ph type="sldNum" sz="quarter" idx="12"/>
          </p:nvPr>
        </p:nvSpPr>
        <p:spPr/>
        <p:txBody>
          <a:bodyPr/>
          <a:lstStyle/>
          <a:p>
            <a:fld id="{0383CAD6-1047-43F4-BE48-6B02C5EA9DC9}" type="slidenum">
              <a:rPr lang="en-US" smtClean="0"/>
              <a:t>‹#›</a:t>
            </a:fld>
            <a:endParaRPr lang="en-US"/>
          </a:p>
        </p:txBody>
      </p:sp>
    </p:spTree>
    <p:extLst>
      <p:ext uri="{BB962C8B-B14F-4D97-AF65-F5344CB8AC3E}">
        <p14:creationId xmlns:p14="http://schemas.microsoft.com/office/powerpoint/2010/main" val="1119592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8F50A-9F00-46A8-BEDB-CED38743B9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B7B65D-9252-4782-AC25-B6089657A0A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A5B259-A10D-4985-BE24-8060D3D58120}"/>
              </a:ext>
            </a:extLst>
          </p:cNvPr>
          <p:cNvSpPr>
            <a:spLocks noGrp="1"/>
          </p:cNvSpPr>
          <p:nvPr>
            <p:ph type="dt" sz="half" idx="10"/>
          </p:nvPr>
        </p:nvSpPr>
        <p:spPr/>
        <p:txBody>
          <a:bodyPr/>
          <a:lstStyle/>
          <a:p>
            <a:fld id="{23BFBF5E-89B9-4018-A0D2-D7B025F7E191}" type="datetimeFigureOut">
              <a:rPr lang="en-US" smtClean="0"/>
              <a:t>4/30/2023</a:t>
            </a:fld>
            <a:endParaRPr lang="en-US"/>
          </a:p>
        </p:txBody>
      </p:sp>
      <p:sp>
        <p:nvSpPr>
          <p:cNvPr id="5" name="Footer Placeholder 4">
            <a:extLst>
              <a:ext uri="{FF2B5EF4-FFF2-40B4-BE49-F238E27FC236}">
                <a16:creationId xmlns:a16="http://schemas.microsoft.com/office/drawing/2014/main" id="{97EB2C61-4A12-4A59-8754-69C97B480D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873485-8B4B-4684-94AA-06702331795C}"/>
              </a:ext>
            </a:extLst>
          </p:cNvPr>
          <p:cNvSpPr>
            <a:spLocks noGrp="1"/>
          </p:cNvSpPr>
          <p:nvPr>
            <p:ph type="sldNum" sz="quarter" idx="12"/>
          </p:nvPr>
        </p:nvSpPr>
        <p:spPr/>
        <p:txBody>
          <a:bodyPr/>
          <a:lstStyle/>
          <a:p>
            <a:fld id="{0383CAD6-1047-43F4-BE48-6B02C5EA9DC9}" type="slidenum">
              <a:rPr lang="en-US" smtClean="0"/>
              <a:t>‹#›</a:t>
            </a:fld>
            <a:endParaRPr lang="en-US"/>
          </a:p>
        </p:txBody>
      </p:sp>
    </p:spTree>
    <p:extLst>
      <p:ext uri="{BB962C8B-B14F-4D97-AF65-F5344CB8AC3E}">
        <p14:creationId xmlns:p14="http://schemas.microsoft.com/office/powerpoint/2010/main" val="3477260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C6926-7D3F-462D-B1EB-22208FC931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84B62CE-BF15-4A10-B813-5877F6CFC7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90429A1-5051-4615-A83A-9030B9917D5C}"/>
              </a:ext>
            </a:extLst>
          </p:cNvPr>
          <p:cNvSpPr>
            <a:spLocks noGrp="1"/>
          </p:cNvSpPr>
          <p:nvPr>
            <p:ph type="dt" sz="half" idx="10"/>
          </p:nvPr>
        </p:nvSpPr>
        <p:spPr/>
        <p:txBody>
          <a:bodyPr/>
          <a:lstStyle/>
          <a:p>
            <a:fld id="{23BFBF5E-89B9-4018-A0D2-D7B025F7E191}" type="datetimeFigureOut">
              <a:rPr lang="en-US" smtClean="0"/>
              <a:t>4/30/2023</a:t>
            </a:fld>
            <a:endParaRPr lang="en-US"/>
          </a:p>
        </p:txBody>
      </p:sp>
      <p:sp>
        <p:nvSpPr>
          <p:cNvPr id="5" name="Footer Placeholder 4">
            <a:extLst>
              <a:ext uri="{FF2B5EF4-FFF2-40B4-BE49-F238E27FC236}">
                <a16:creationId xmlns:a16="http://schemas.microsoft.com/office/drawing/2014/main" id="{26527CA8-360E-4C16-B172-A7D84C78E7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3D6454-734C-40D7-8DE6-F8E34F2C71B0}"/>
              </a:ext>
            </a:extLst>
          </p:cNvPr>
          <p:cNvSpPr>
            <a:spLocks noGrp="1"/>
          </p:cNvSpPr>
          <p:nvPr>
            <p:ph type="sldNum" sz="quarter" idx="12"/>
          </p:nvPr>
        </p:nvSpPr>
        <p:spPr/>
        <p:txBody>
          <a:bodyPr/>
          <a:lstStyle/>
          <a:p>
            <a:fld id="{0383CAD6-1047-43F4-BE48-6B02C5EA9DC9}" type="slidenum">
              <a:rPr lang="en-US" smtClean="0"/>
              <a:t>‹#›</a:t>
            </a:fld>
            <a:endParaRPr lang="en-US"/>
          </a:p>
        </p:txBody>
      </p:sp>
    </p:spTree>
    <p:extLst>
      <p:ext uri="{BB962C8B-B14F-4D97-AF65-F5344CB8AC3E}">
        <p14:creationId xmlns:p14="http://schemas.microsoft.com/office/powerpoint/2010/main" val="3405746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CA797-3246-4DD7-9B4D-FD2B8A0073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1127E8-D541-4EE6-951B-33C78ED9F4C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F54F6D4-2E7A-4AD8-8A0E-1B3B2013044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B6EE041-EEC0-45A8-B2A6-6E08A8FAE656}"/>
              </a:ext>
            </a:extLst>
          </p:cNvPr>
          <p:cNvSpPr>
            <a:spLocks noGrp="1"/>
          </p:cNvSpPr>
          <p:nvPr>
            <p:ph type="dt" sz="half" idx="10"/>
          </p:nvPr>
        </p:nvSpPr>
        <p:spPr/>
        <p:txBody>
          <a:bodyPr/>
          <a:lstStyle/>
          <a:p>
            <a:fld id="{23BFBF5E-89B9-4018-A0D2-D7B025F7E191}" type="datetimeFigureOut">
              <a:rPr lang="en-US" smtClean="0"/>
              <a:t>4/30/2023</a:t>
            </a:fld>
            <a:endParaRPr lang="en-US"/>
          </a:p>
        </p:txBody>
      </p:sp>
      <p:sp>
        <p:nvSpPr>
          <p:cNvPr id="6" name="Footer Placeholder 5">
            <a:extLst>
              <a:ext uri="{FF2B5EF4-FFF2-40B4-BE49-F238E27FC236}">
                <a16:creationId xmlns:a16="http://schemas.microsoft.com/office/drawing/2014/main" id="{4D0C6112-FFC2-44CF-997C-D892682282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466C44-F3B1-403D-8CD2-5BAE566CAEFB}"/>
              </a:ext>
            </a:extLst>
          </p:cNvPr>
          <p:cNvSpPr>
            <a:spLocks noGrp="1"/>
          </p:cNvSpPr>
          <p:nvPr>
            <p:ph type="sldNum" sz="quarter" idx="12"/>
          </p:nvPr>
        </p:nvSpPr>
        <p:spPr/>
        <p:txBody>
          <a:bodyPr/>
          <a:lstStyle/>
          <a:p>
            <a:fld id="{0383CAD6-1047-43F4-BE48-6B02C5EA9DC9}" type="slidenum">
              <a:rPr lang="en-US" smtClean="0"/>
              <a:t>‹#›</a:t>
            </a:fld>
            <a:endParaRPr lang="en-US"/>
          </a:p>
        </p:txBody>
      </p:sp>
    </p:spTree>
    <p:extLst>
      <p:ext uri="{BB962C8B-B14F-4D97-AF65-F5344CB8AC3E}">
        <p14:creationId xmlns:p14="http://schemas.microsoft.com/office/powerpoint/2010/main" val="731934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5886E-28B8-416B-A6D1-89EA3DDD211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ABE8AC3-D7C5-4739-A97D-7E82A6D7EA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F7481CD-438D-4FF0-A1AA-BA9D69B71AC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7F2DB3A-5AAF-4CED-97A1-53233BD0B8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CC44FD2-B398-430A-B833-B5EC9AB071C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BBDC93-A9CE-4DA1-BA82-A9376A79072C}"/>
              </a:ext>
            </a:extLst>
          </p:cNvPr>
          <p:cNvSpPr>
            <a:spLocks noGrp="1"/>
          </p:cNvSpPr>
          <p:nvPr>
            <p:ph type="dt" sz="half" idx="10"/>
          </p:nvPr>
        </p:nvSpPr>
        <p:spPr/>
        <p:txBody>
          <a:bodyPr/>
          <a:lstStyle/>
          <a:p>
            <a:fld id="{23BFBF5E-89B9-4018-A0D2-D7B025F7E191}" type="datetimeFigureOut">
              <a:rPr lang="en-US" smtClean="0"/>
              <a:t>4/30/2023</a:t>
            </a:fld>
            <a:endParaRPr lang="en-US"/>
          </a:p>
        </p:txBody>
      </p:sp>
      <p:sp>
        <p:nvSpPr>
          <p:cNvPr id="8" name="Footer Placeholder 7">
            <a:extLst>
              <a:ext uri="{FF2B5EF4-FFF2-40B4-BE49-F238E27FC236}">
                <a16:creationId xmlns:a16="http://schemas.microsoft.com/office/drawing/2014/main" id="{87BC25FE-A263-46B2-AC8A-B78DDFA1BD5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E82C18C-E6F4-4BC7-BC2C-DB6EA7755727}"/>
              </a:ext>
            </a:extLst>
          </p:cNvPr>
          <p:cNvSpPr>
            <a:spLocks noGrp="1"/>
          </p:cNvSpPr>
          <p:nvPr>
            <p:ph type="sldNum" sz="quarter" idx="12"/>
          </p:nvPr>
        </p:nvSpPr>
        <p:spPr/>
        <p:txBody>
          <a:bodyPr/>
          <a:lstStyle/>
          <a:p>
            <a:fld id="{0383CAD6-1047-43F4-BE48-6B02C5EA9DC9}" type="slidenum">
              <a:rPr lang="en-US" smtClean="0"/>
              <a:t>‹#›</a:t>
            </a:fld>
            <a:endParaRPr lang="en-US"/>
          </a:p>
        </p:txBody>
      </p:sp>
    </p:spTree>
    <p:extLst>
      <p:ext uri="{BB962C8B-B14F-4D97-AF65-F5344CB8AC3E}">
        <p14:creationId xmlns:p14="http://schemas.microsoft.com/office/powerpoint/2010/main" val="3081063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862EA-9CBF-4BBF-90EA-5957017F893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84D68EA-B236-4FEE-AC07-10F2C58DB67A}"/>
              </a:ext>
            </a:extLst>
          </p:cNvPr>
          <p:cNvSpPr>
            <a:spLocks noGrp="1"/>
          </p:cNvSpPr>
          <p:nvPr>
            <p:ph type="dt" sz="half" idx="10"/>
          </p:nvPr>
        </p:nvSpPr>
        <p:spPr/>
        <p:txBody>
          <a:bodyPr/>
          <a:lstStyle/>
          <a:p>
            <a:fld id="{23BFBF5E-89B9-4018-A0D2-D7B025F7E191}" type="datetimeFigureOut">
              <a:rPr lang="en-US" smtClean="0"/>
              <a:t>4/30/2023</a:t>
            </a:fld>
            <a:endParaRPr lang="en-US"/>
          </a:p>
        </p:txBody>
      </p:sp>
      <p:sp>
        <p:nvSpPr>
          <p:cNvPr id="4" name="Footer Placeholder 3">
            <a:extLst>
              <a:ext uri="{FF2B5EF4-FFF2-40B4-BE49-F238E27FC236}">
                <a16:creationId xmlns:a16="http://schemas.microsoft.com/office/drawing/2014/main" id="{C36499E0-88A9-4337-99E5-58100D0DED4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89AE732-6821-4FC2-B1C0-B23CA08066C5}"/>
              </a:ext>
            </a:extLst>
          </p:cNvPr>
          <p:cNvSpPr>
            <a:spLocks noGrp="1"/>
          </p:cNvSpPr>
          <p:nvPr>
            <p:ph type="sldNum" sz="quarter" idx="12"/>
          </p:nvPr>
        </p:nvSpPr>
        <p:spPr/>
        <p:txBody>
          <a:bodyPr/>
          <a:lstStyle/>
          <a:p>
            <a:fld id="{0383CAD6-1047-43F4-BE48-6B02C5EA9DC9}" type="slidenum">
              <a:rPr lang="en-US" smtClean="0"/>
              <a:t>‹#›</a:t>
            </a:fld>
            <a:endParaRPr lang="en-US"/>
          </a:p>
        </p:txBody>
      </p:sp>
    </p:spTree>
    <p:extLst>
      <p:ext uri="{BB962C8B-B14F-4D97-AF65-F5344CB8AC3E}">
        <p14:creationId xmlns:p14="http://schemas.microsoft.com/office/powerpoint/2010/main" val="2898532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26E387-3BF3-45D4-B7CF-E01AEFA0F320}"/>
              </a:ext>
            </a:extLst>
          </p:cNvPr>
          <p:cNvSpPr>
            <a:spLocks noGrp="1"/>
          </p:cNvSpPr>
          <p:nvPr>
            <p:ph type="dt" sz="half" idx="10"/>
          </p:nvPr>
        </p:nvSpPr>
        <p:spPr/>
        <p:txBody>
          <a:bodyPr/>
          <a:lstStyle/>
          <a:p>
            <a:fld id="{23BFBF5E-89B9-4018-A0D2-D7B025F7E191}" type="datetimeFigureOut">
              <a:rPr lang="en-US" smtClean="0"/>
              <a:t>4/30/2023</a:t>
            </a:fld>
            <a:endParaRPr lang="en-US"/>
          </a:p>
        </p:txBody>
      </p:sp>
      <p:sp>
        <p:nvSpPr>
          <p:cNvPr id="3" name="Footer Placeholder 2">
            <a:extLst>
              <a:ext uri="{FF2B5EF4-FFF2-40B4-BE49-F238E27FC236}">
                <a16:creationId xmlns:a16="http://schemas.microsoft.com/office/drawing/2014/main" id="{355F71F2-82A3-4D90-83E2-AF8C71D0849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9904D07-4DF1-4B98-B6FB-9E34DCFCA057}"/>
              </a:ext>
            </a:extLst>
          </p:cNvPr>
          <p:cNvSpPr>
            <a:spLocks noGrp="1"/>
          </p:cNvSpPr>
          <p:nvPr>
            <p:ph type="sldNum" sz="quarter" idx="12"/>
          </p:nvPr>
        </p:nvSpPr>
        <p:spPr/>
        <p:txBody>
          <a:bodyPr/>
          <a:lstStyle/>
          <a:p>
            <a:fld id="{0383CAD6-1047-43F4-BE48-6B02C5EA9DC9}" type="slidenum">
              <a:rPr lang="en-US" smtClean="0"/>
              <a:t>‹#›</a:t>
            </a:fld>
            <a:endParaRPr lang="en-US"/>
          </a:p>
        </p:txBody>
      </p:sp>
    </p:spTree>
    <p:extLst>
      <p:ext uri="{BB962C8B-B14F-4D97-AF65-F5344CB8AC3E}">
        <p14:creationId xmlns:p14="http://schemas.microsoft.com/office/powerpoint/2010/main" val="52144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808ED-ECF4-4613-91B2-FE092A1695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97D0B21-1E54-4742-8B0D-0315B9AE1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8497B00-8C24-4C65-B518-D43FFA8177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841694A-CCDD-4FA1-9827-4133546C6B76}"/>
              </a:ext>
            </a:extLst>
          </p:cNvPr>
          <p:cNvSpPr>
            <a:spLocks noGrp="1"/>
          </p:cNvSpPr>
          <p:nvPr>
            <p:ph type="dt" sz="half" idx="10"/>
          </p:nvPr>
        </p:nvSpPr>
        <p:spPr/>
        <p:txBody>
          <a:bodyPr/>
          <a:lstStyle/>
          <a:p>
            <a:fld id="{23BFBF5E-89B9-4018-A0D2-D7B025F7E191}" type="datetimeFigureOut">
              <a:rPr lang="en-US" smtClean="0"/>
              <a:t>4/30/2023</a:t>
            </a:fld>
            <a:endParaRPr lang="en-US"/>
          </a:p>
        </p:txBody>
      </p:sp>
      <p:sp>
        <p:nvSpPr>
          <p:cNvPr id="6" name="Footer Placeholder 5">
            <a:extLst>
              <a:ext uri="{FF2B5EF4-FFF2-40B4-BE49-F238E27FC236}">
                <a16:creationId xmlns:a16="http://schemas.microsoft.com/office/drawing/2014/main" id="{D6C78D17-707C-4F2A-8DD8-B5970ABA67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F8A424-012F-4D87-99F0-D319F92F85E2}"/>
              </a:ext>
            </a:extLst>
          </p:cNvPr>
          <p:cNvSpPr>
            <a:spLocks noGrp="1"/>
          </p:cNvSpPr>
          <p:nvPr>
            <p:ph type="sldNum" sz="quarter" idx="12"/>
          </p:nvPr>
        </p:nvSpPr>
        <p:spPr/>
        <p:txBody>
          <a:bodyPr/>
          <a:lstStyle/>
          <a:p>
            <a:fld id="{0383CAD6-1047-43F4-BE48-6B02C5EA9DC9}" type="slidenum">
              <a:rPr lang="en-US" smtClean="0"/>
              <a:t>‹#›</a:t>
            </a:fld>
            <a:endParaRPr lang="en-US"/>
          </a:p>
        </p:txBody>
      </p:sp>
    </p:spTree>
    <p:extLst>
      <p:ext uri="{BB962C8B-B14F-4D97-AF65-F5344CB8AC3E}">
        <p14:creationId xmlns:p14="http://schemas.microsoft.com/office/powerpoint/2010/main" val="1894106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1E134-A0B4-47AD-B690-33B36EF526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5EE318D-0159-4B8F-8322-688525DEF6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5659D48-89B2-45D6-81D4-FCEA09F3E0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F8ACE0F-07D1-4FED-8913-1A52D6A84319}"/>
              </a:ext>
            </a:extLst>
          </p:cNvPr>
          <p:cNvSpPr>
            <a:spLocks noGrp="1"/>
          </p:cNvSpPr>
          <p:nvPr>
            <p:ph type="dt" sz="half" idx="10"/>
          </p:nvPr>
        </p:nvSpPr>
        <p:spPr/>
        <p:txBody>
          <a:bodyPr/>
          <a:lstStyle/>
          <a:p>
            <a:fld id="{23BFBF5E-89B9-4018-A0D2-D7B025F7E191}" type="datetimeFigureOut">
              <a:rPr lang="en-US" smtClean="0"/>
              <a:t>4/30/2023</a:t>
            </a:fld>
            <a:endParaRPr lang="en-US"/>
          </a:p>
        </p:txBody>
      </p:sp>
      <p:sp>
        <p:nvSpPr>
          <p:cNvPr id="6" name="Footer Placeholder 5">
            <a:extLst>
              <a:ext uri="{FF2B5EF4-FFF2-40B4-BE49-F238E27FC236}">
                <a16:creationId xmlns:a16="http://schemas.microsoft.com/office/drawing/2014/main" id="{A14CF353-DB96-4B60-8858-ABEC6DA979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C27575-4C6A-4E02-8F1F-6FE52E92489B}"/>
              </a:ext>
            </a:extLst>
          </p:cNvPr>
          <p:cNvSpPr>
            <a:spLocks noGrp="1"/>
          </p:cNvSpPr>
          <p:nvPr>
            <p:ph type="sldNum" sz="quarter" idx="12"/>
          </p:nvPr>
        </p:nvSpPr>
        <p:spPr/>
        <p:txBody>
          <a:bodyPr/>
          <a:lstStyle/>
          <a:p>
            <a:fld id="{0383CAD6-1047-43F4-BE48-6B02C5EA9DC9}" type="slidenum">
              <a:rPr lang="en-US" smtClean="0"/>
              <a:t>‹#›</a:t>
            </a:fld>
            <a:endParaRPr lang="en-US"/>
          </a:p>
        </p:txBody>
      </p:sp>
    </p:spTree>
    <p:extLst>
      <p:ext uri="{BB962C8B-B14F-4D97-AF65-F5344CB8AC3E}">
        <p14:creationId xmlns:p14="http://schemas.microsoft.com/office/powerpoint/2010/main" val="81673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C7CA47-72D6-4EB5-A2E8-D26B9CB54E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F98DCFC-B8E5-41A5-B31A-73745E16D1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1BA43F-200A-49C3-924C-8FECAA3691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BFBF5E-89B9-4018-A0D2-D7B025F7E191}" type="datetimeFigureOut">
              <a:rPr lang="en-US" smtClean="0"/>
              <a:t>4/30/2023</a:t>
            </a:fld>
            <a:endParaRPr lang="en-US"/>
          </a:p>
        </p:txBody>
      </p:sp>
      <p:sp>
        <p:nvSpPr>
          <p:cNvPr id="5" name="Footer Placeholder 4">
            <a:extLst>
              <a:ext uri="{FF2B5EF4-FFF2-40B4-BE49-F238E27FC236}">
                <a16:creationId xmlns:a16="http://schemas.microsoft.com/office/drawing/2014/main" id="{8A36ACAD-E4E0-4AA6-BB14-6D0B7C2653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2B6C598-571D-4393-8029-9209BC45C7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83CAD6-1047-43F4-BE48-6B02C5EA9DC9}" type="slidenum">
              <a:rPr lang="en-US" smtClean="0"/>
              <a:t>‹#›</a:t>
            </a:fld>
            <a:endParaRPr lang="en-US"/>
          </a:p>
        </p:txBody>
      </p:sp>
    </p:spTree>
    <p:extLst>
      <p:ext uri="{BB962C8B-B14F-4D97-AF65-F5344CB8AC3E}">
        <p14:creationId xmlns:p14="http://schemas.microsoft.com/office/powerpoint/2010/main" val="3321234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yaccount.google.com/u/4/lesssecureapps" TargetMode="External"/><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15116-508B-48CE-B8E2-0C28FE3782BA}"/>
              </a:ext>
            </a:extLst>
          </p:cNvPr>
          <p:cNvSpPr>
            <a:spLocks noGrp="1"/>
          </p:cNvSpPr>
          <p:nvPr>
            <p:ph type="ctrTitle"/>
          </p:nvPr>
        </p:nvSpPr>
        <p:spPr/>
        <p:txBody>
          <a:bodyPr/>
          <a:lstStyle/>
          <a:p>
            <a:r>
              <a:rPr lang="en-US" dirty="0"/>
              <a:t>Coding Security Tools </a:t>
            </a:r>
          </a:p>
        </p:txBody>
      </p:sp>
      <p:sp>
        <p:nvSpPr>
          <p:cNvPr id="3" name="Subtitle 2">
            <a:extLst>
              <a:ext uri="{FF2B5EF4-FFF2-40B4-BE49-F238E27FC236}">
                <a16:creationId xmlns:a16="http://schemas.microsoft.com/office/drawing/2014/main" id="{E5FA9C43-2159-4FD1-9073-EDBE0FA30937}"/>
              </a:ext>
            </a:extLst>
          </p:cNvPr>
          <p:cNvSpPr>
            <a:spLocks noGrp="1"/>
          </p:cNvSpPr>
          <p:nvPr>
            <p:ph type="subTitle" idx="1"/>
          </p:nvPr>
        </p:nvSpPr>
        <p:spPr/>
        <p:txBody>
          <a:bodyPr/>
          <a:lstStyle/>
          <a:p>
            <a:r>
              <a:rPr lang="en-US" dirty="0"/>
              <a:t>Dr. </a:t>
            </a:r>
            <a:r>
              <a:rPr lang="en-US" dirty="0" err="1"/>
              <a:t>Maram</a:t>
            </a:r>
            <a:r>
              <a:rPr lang="en-US" dirty="0"/>
              <a:t> Bani Younes</a:t>
            </a:r>
          </a:p>
        </p:txBody>
      </p:sp>
    </p:spTree>
    <p:extLst>
      <p:ext uri="{BB962C8B-B14F-4D97-AF65-F5344CB8AC3E}">
        <p14:creationId xmlns:p14="http://schemas.microsoft.com/office/powerpoint/2010/main" val="1895746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95AF8-583A-42AA-92E6-19CB81777142}"/>
              </a:ext>
            </a:extLst>
          </p:cNvPr>
          <p:cNvSpPr>
            <a:spLocks noGrp="1"/>
          </p:cNvSpPr>
          <p:nvPr>
            <p:ph type="title"/>
          </p:nvPr>
        </p:nvSpPr>
        <p:spPr/>
        <p:txBody>
          <a:bodyPr/>
          <a:lstStyle/>
          <a:p>
            <a:r>
              <a:rPr lang="en-US" dirty="0"/>
              <a:t>DNS Lookup</a:t>
            </a:r>
          </a:p>
        </p:txBody>
      </p:sp>
      <p:sp>
        <p:nvSpPr>
          <p:cNvPr id="3" name="Content Placeholder 2">
            <a:extLst>
              <a:ext uri="{FF2B5EF4-FFF2-40B4-BE49-F238E27FC236}">
                <a16:creationId xmlns:a16="http://schemas.microsoft.com/office/drawing/2014/main" id="{EF023BC1-4903-4B9C-AF87-CCA32EE6F1E9}"/>
              </a:ext>
            </a:extLst>
          </p:cNvPr>
          <p:cNvSpPr>
            <a:spLocks noGrp="1"/>
          </p:cNvSpPr>
          <p:nvPr>
            <p:ph idx="1"/>
          </p:nvPr>
        </p:nvSpPr>
        <p:spPr/>
        <p:txBody>
          <a:bodyPr/>
          <a:lstStyle/>
          <a:p>
            <a:r>
              <a:rPr lang="en-US" dirty="0"/>
              <a:t>Takes the Ip address or URL and it returns the DSN record</a:t>
            </a:r>
          </a:p>
          <a:p>
            <a:endParaRPr lang="en-US" dirty="0"/>
          </a:p>
          <a:p>
            <a:r>
              <a:rPr lang="en-US" dirty="0"/>
              <a:t>Need to install DNS library</a:t>
            </a:r>
          </a:p>
          <a:p>
            <a:r>
              <a:rPr lang="en-US" dirty="0"/>
              <a:t>pip install </a:t>
            </a:r>
            <a:r>
              <a:rPr lang="en-US" dirty="0" err="1"/>
              <a:t>dnspython</a:t>
            </a:r>
            <a:endParaRPr lang="en-US" dirty="0"/>
          </a:p>
          <a:p>
            <a:r>
              <a:rPr lang="en-US" dirty="0"/>
              <a:t>Or</a:t>
            </a:r>
          </a:p>
          <a:p>
            <a:r>
              <a:rPr lang="en-US" dirty="0"/>
              <a:t>pip install dnspython3</a:t>
            </a:r>
          </a:p>
          <a:p>
            <a:endParaRPr lang="en-US" dirty="0"/>
          </a:p>
          <a:p>
            <a:endParaRPr lang="en-US" dirty="0"/>
          </a:p>
        </p:txBody>
      </p:sp>
    </p:spTree>
    <p:extLst>
      <p:ext uri="{BB962C8B-B14F-4D97-AF65-F5344CB8AC3E}">
        <p14:creationId xmlns:p14="http://schemas.microsoft.com/office/powerpoint/2010/main" val="12443733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1E439-4776-4604-B1E4-975580A649AE}"/>
              </a:ext>
            </a:extLst>
          </p:cNvPr>
          <p:cNvSpPr>
            <a:spLocks noGrp="1"/>
          </p:cNvSpPr>
          <p:nvPr>
            <p:ph type="title"/>
          </p:nvPr>
        </p:nvSpPr>
        <p:spPr/>
        <p:txBody>
          <a:bodyPr/>
          <a:lstStyle/>
          <a:p>
            <a:r>
              <a:rPr lang="en-US" dirty="0"/>
              <a:t>DNS Records</a:t>
            </a:r>
          </a:p>
        </p:txBody>
      </p:sp>
      <p:sp>
        <p:nvSpPr>
          <p:cNvPr id="3" name="Content Placeholder 2">
            <a:extLst>
              <a:ext uri="{FF2B5EF4-FFF2-40B4-BE49-F238E27FC236}">
                <a16:creationId xmlns:a16="http://schemas.microsoft.com/office/drawing/2014/main" id="{246EB915-3830-4184-9B28-937EE49E2307}"/>
              </a:ext>
            </a:extLst>
          </p:cNvPr>
          <p:cNvSpPr>
            <a:spLocks noGrp="1"/>
          </p:cNvSpPr>
          <p:nvPr>
            <p:ph idx="1"/>
          </p:nvPr>
        </p:nvSpPr>
        <p:spPr/>
        <p:txBody>
          <a:bodyPr/>
          <a:lstStyle/>
          <a:p>
            <a:r>
              <a:rPr lang="en-US" dirty="0"/>
              <a:t>DNS records are instructions that live in </a:t>
            </a:r>
            <a:r>
              <a:rPr lang="en-US" u="sng" dirty="0"/>
              <a:t>authoritative DNS servers </a:t>
            </a:r>
            <a:r>
              <a:rPr lang="en-US" dirty="0"/>
              <a:t>and provide information about a domain including:</a:t>
            </a:r>
          </a:p>
          <a:p>
            <a:pPr lvl="1">
              <a:buFont typeface="Wingdings" panose="05000000000000000000" pitchFamily="2" charset="2"/>
              <a:buChar char="§"/>
            </a:pPr>
            <a:r>
              <a:rPr lang="en-US" dirty="0"/>
              <a:t>What IP address is associated with that domain. </a:t>
            </a:r>
          </a:p>
          <a:p>
            <a:pPr lvl="1">
              <a:buFont typeface="Wingdings" panose="05000000000000000000" pitchFamily="2" charset="2"/>
              <a:buChar char="§"/>
            </a:pPr>
            <a:r>
              <a:rPr lang="en-US" dirty="0"/>
              <a:t>How to handle requests for that domain.</a:t>
            </a:r>
          </a:p>
        </p:txBody>
      </p:sp>
    </p:spTree>
    <p:extLst>
      <p:ext uri="{BB962C8B-B14F-4D97-AF65-F5344CB8AC3E}">
        <p14:creationId xmlns:p14="http://schemas.microsoft.com/office/powerpoint/2010/main" val="13753631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7EE90-B55D-453C-A4D7-E576CB8C7203}"/>
              </a:ext>
            </a:extLst>
          </p:cNvPr>
          <p:cNvSpPr>
            <a:spLocks noGrp="1"/>
          </p:cNvSpPr>
          <p:nvPr>
            <p:ph type="title"/>
          </p:nvPr>
        </p:nvSpPr>
        <p:spPr/>
        <p:txBody>
          <a:bodyPr/>
          <a:lstStyle/>
          <a:p>
            <a:r>
              <a:rPr lang="en-US" dirty="0">
                <a:solidFill>
                  <a:prstClr val="black"/>
                </a:solidFill>
              </a:rPr>
              <a:t>DNS Records</a:t>
            </a:r>
            <a:endParaRPr lang="en-US" dirty="0"/>
          </a:p>
        </p:txBody>
      </p:sp>
      <p:sp>
        <p:nvSpPr>
          <p:cNvPr id="3" name="Content Placeholder 2">
            <a:extLst>
              <a:ext uri="{FF2B5EF4-FFF2-40B4-BE49-F238E27FC236}">
                <a16:creationId xmlns:a16="http://schemas.microsoft.com/office/drawing/2014/main" id="{58C6FCC8-19CD-4CAC-8B07-C754D290EDDC}"/>
              </a:ext>
            </a:extLst>
          </p:cNvPr>
          <p:cNvSpPr>
            <a:spLocks noGrp="1"/>
          </p:cNvSpPr>
          <p:nvPr>
            <p:ph idx="1"/>
          </p:nvPr>
        </p:nvSpPr>
        <p:spPr/>
        <p:txBody>
          <a:bodyPr>
            <a:normAutofit lnSpcReduction="10000"/>
          </a:bodyPr>
          <a:lstStyle/>
          <a:p>
            <a:r>
              <a:rPr lang="en-US" b="1" dirty="0"/>
              <a:t>A record</a:t>
            </a:r>
            <a:r>
              <a:rPr lang="en-US" dirty="0"/>
              <a:t> - The record that holds the IP address of a domain. </a:t>
            </a:r>
          </a:p>
          <a:p>
            <a:r>
              <a:rPr lang="en-US" b="1" dirty="0"/>
              <a:t>AAAA record</a:t>
            </a:r>
            <a:r>
              <a:rPr lang="en-US" dirty="0"/>
              <a:t> - The record that contains the IPv6 address for a domain </a:t>
            </a:r>
          </a:p>
          <a:p>
            <a:r>
              <a:rPr lang="en-US" b="1" dirty="0"/>
              <a:t>MX record</a:t>
            </a:r>
            <a:r>
              <a:rPr lang="en-US" dirty="0"/>
              <a:t> - Directs mail to an email server. </a:t>
            </a:r>
          </a:p>
          <a:p>
            <a:r>
              <a:rPr lang="en-US" b="1" dirty="0"/>
              <a:t>NS record</a:t>
            </a:r>
            <a:r>
              <a:rPr lang="en-US" dirty="0"/>
              <a:t> - Stores the name server for a DNS entry. </a:t>
            </a:r>
          </a:p>
          <a:p>
            <a:r>
              <a:rPr lang="en-US" b="1" dirty="0"/>
              <a:t>SOA Record</a:t>
            </a:r>
            <a:r>
              <a:rPr lang="en-US" dirty="0"/>
              <a:t> - Declares the most authoritative host for the zone. </a:t>
            </a:r>
          </a:p>
          <a:p>
            <a:r>
              <a:rPr lang="en-US" b="1" dirty="0"/>
              <a:t>PTR Record </a:t>
            </a:r>
            <a:r>
              <a:rPr lang="en-US" dirty="0"/>
              <a:t>- Creates a pointer, which maps an IP address to the host name in order to do reverse lookups.</a:t>
            </a:r>
          </a:p>
          <a:p>
            <a:r>
              <a:rPr lang="en-US" b="1" dirty="0"/>
              <a:t>TXT Record </a:t>
            </a:r>
            <a:r>
              <a:rPr lang="en-US" dirty="0"/>
              <a:t>- Permits the insertion of arbitrary text into a DNS record. These records add SPF records into a domain.</a:t>
            </a:r>
          </a:p>
          <a:p>
            <a:pPr marL="0" indent="0">
              <a:buNone/>
            </a:pPr>
            <a:endParaRPr lang="en-US" dirty="0"/>
          </a:p>
        </p:txBody>
      </p:sp>
    </p:spTree>
    <p:extLst>
      <p:ext uri="{BB962C8B-B14F-4D97-AF65-F5344CB8AC3E}">
        <p14:creationId xmlns:p14="http://schemas.microsoft.com/office/powerpoint/2010/main" val="6272931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25E2C-A0DC-4DD6-8678-B09EEDD090A4}"/>
              </a:ext>
            </a:extLst>
          </p:cNvPr>
          <p:cNvSpPr>
            <a:spLocks noGrp="1"/>
          </p:cNvSpPr>
          <p:nvPr>
            <p:ph type="title"/>
          </p:nvPr>
        </p:nvSpPr>
        <p:spPr/>
        <p:txBody>
          <a:bodyPr/>
          <a:lstStyle/>
          <a:p>
            <a:r>
              <a:rPr lang="en-US" dirty="0">
                <a:solidFill>
                  <a:prstClr val="black"/>
                </a:solidFill>
              </a:rPr>
              <a:t>DNS Lookup</a:t>
            </a:r>
            <a:endParaRPr lang="en-US" dirty="0"/>
          </a:p>
        </p:txBody>
      </p:sp>
      <p:sp>
        <p:nvSpPr>
          <p:cNvPr id="3" name="Content Placeholder 2">
            <a:extLst>
              <a:ext uri="{FF2B5EF4-FFF2-40B4-BE49-F238E27FC236}">
                <a16:creationId xmlns:a16="http://schemas.microsoft.com/office/drawing/2014/main" id="{9A81C2FF-787E-4219-A8CC-0CACBA934B82}"/>
              </a:ext>
            </a:extLst>
          </p:cNvPr>
          <p:cNvSpPr>
            <a:spLocks noGrp="1"/>
          </p:cNvSpPr>
          <p:nvPr>
            <p:ph idx="1"/>
          </p:nvPr>
        </p:nvSpPr>
        <p:spPr>
          <a:xfrm>
            <a:off x="364067" y="1825625"/>
            <a:ext cx="11582399" cy="4351338"/>
          </a:xfrm>
        </p:spPr>
        <p:txBody>
          <a:bodyPr/>
          <a:lstStyle/>
          <a:p>
            <a:pPr marL="0" indent="0">
              <a:buNone/>
            </a:pPr>
            <a:r>
              <a:rPr lang="en-US" dirty="0">
                <a:solidFill>
                  <a:srgbClr val="0000FF"/>
                </a:solidFill>
                <a:latin typeface="Consolas" panose="020B0609020204030204" pitchFamily="49" charset="0"/>
              </a:rPr>
              <a:t>import</a:t>
            </a:r>
            <a:r>
              <a:rPr lang="en-US" dirty="0">
                <a:solidFill>
                  <a:srgbClr val="000000"/>
                </a:solidFill>
                <a:latin typeface="Consolas" panose="020B0609020204030204" pitchFamily="49" charset="0"/>
              </a:rPr>
              <a:t> </a:t>
            </a:r>
            <a:r>
              <a:rPr lang="en-US" dirty="0" err="1">
                <a:solidFill>
                  <a:srgbClr val="6F008A"/>
                </a:solidFill>
                <a:latin typeface="Consolas" panose="020B0609020204030204" pitchFamily="49" charset="0"/>
              </a:rPr>
              <a:t>dns</a:t>
            </a:r>
            <a:r>
              <a:rPr lang="en-US" dirty="0" err="1">
                <a:solidFill>
                  <a:srgbClr val="000000"/>
                </a:solidFill>
                <a:latin typeface="Consolas" panose="020B0609020204030204" pitchFamily="49" charset="0"/>
              </a:rPr>
              <a:t>.</a:t>
            </a:r>
            <a:r>
              <a:rPr lang="en-US" dirty="0" err="1">
                <a:solidFill>
                  <a:srgbClr val="6F008A"/>
                </a:solidFill>
                <a:latin typeface="Consolas" panose="020B0609020204030204" pitchFamily="49" charset="0"/>
              </a:rPr>
              <a:t>resolver</a:t>
            </a:r>
            <a:endParaRPr lang="en-US" dirty="0">
              <a:solidFill>
                <a:srgbClr val="000000"/>
              </a:solidFill>
              <a:latin typeface="Consolas" panose="020B0609020204030204" pitchFamily="49" charset="0"/>
            </a:endParaRPr>
          </a:p>
          <a:p>
            <a:pPr marL="0" indent="0">
              <a:buNone/>
            </a:pPr>
            <a:r>
              <a:rPr lang="en-US" dirty="0">
                <a:solidFill>
                  <a:srgbClr val="000000"/>
                </a:solidFill>
                <a:latin typeface="Consolas" panose="020B0609020204030204" pitchFamily="49" charset="0"/>
              </a:rPr>
              <a:t>target = </a:t>
            </a:r>
            <a:r>
              <a:rPr lang="en-US" dirty="0">
                <a:solidFill>
                  <a:srgbClr val="2B91AF"/>
                </a:solidFill>
                <a:latin typeface="Consolas" panose="020B0609020204030204" pitchFamily="49" charset="0"/>
              </a:rPr>
              <a:t>str</a:t>
            </a:r>
            <a:r>
              <a:rPr lang="en-US" dirty="0">
                <a:solidFill>
                  <a:srgbClr val="000000"/>
                </a:solidFill>
                <a:latin typeface="Consolas" panose="020B0609020204030204" pitchFamily="49" charset="0"/>
              </a:rPr>
              <a:t>(input(</a:t>
            </a:r>
            <a:r>
              <a:rPr lang="en-US" dirty="0">
                <a:solidFill>
                  <a:srgbClr val="A31515"/>
                </a:solidFill>
                <a:latin typeface="Consolas" panose="020B0609020204030204" pitchFamily="49" charset="0"/>
              </a:rPr>
              <a:t>"Enter Domain Name / Ip address:\n"</a:t>
            </a:r>
            <a:r>
              <a:rPr lang="en-US" dirty="0">
                <a:solidFill>
                  <a:srgbClr val="000000"/>
                </a:solidFill>
                <a:latin typeface="Consolas" panose="020B0609020204030204" pitchFamily="49" charset="0"/>
              </a:rPr>
              <a:t>))</a:t>
            </a:r>
          </a:p>
          <a:p>
            <a:pPr marL="0" indent="0">
              <a:buNone/>
            </a:pPr>
            <a:r>
              <a:rPr lang="en-US" dirty="0">
                <a:solidFill>
                  <a:srgbClr val="000000"/>
                </a:solidFill>
                <a:latin typeface="Consolas" panose="020B0609020204030204" pitchFamily="49" charset="0"/>
              </a:rPr>
              <a:t>types=[</a:t>
            </a:r>
            <a:r>
              <a:rPr lang="en-US" dirty="0">
                <a:solidFill>
                  <a:srgbClr val="A31515"/>
                </a:solidFill>
                <a:latin typeface="Consolas" panose="020B0609020204030204" pitchFamily="49" charset="0"/>
              </a:rPr>
              <a:t>"A"</a:t>
            </a:r>
            <a:r>
              <a:rPr lang="en-US" dirty="0">
                <a:solidFill>
                  <a:srgbClr val="000000"/>
                </a:solidFill>
                <a:latin typeface="Consolas" panose="020B0609020204030204" pitchFamily="49" charset="0"/>
              </a:rPr>
              <a:t>, </a:t>
            </a:r>
            <a:r>
              <a:rPr lang="en-US" dirty="0">
                <a:solidFill>
                  <a:srgbClr val="A31515"/>
                </a:solidFill>
                <a:latin typeface="Consolas" panose="020B0609020204030204" pitchFamily="49" charset="0"/>
              </a:rPr>
              <a:t>"AAAA"</a:t>
            </a:r>
            <a:r>
              <a:rPr lang="en-US" dirty="0">
                <a:solidFill>
                  <a:srgbClr val="000000"/>
                </a:solidFill>
                <a:latin typeface="Consolas" panose="020B0609020204030204" pitchFamily="49" charset="0"/>
              </a:rPr>
              <a:t>, </a:t>
            </a:r>
            <a:r>
              <a:rPr lang="en-US" dirty="0">
                <a:solidFill>
                  <a:srgbClr val="A31515"/>
                </a:solidFill>
                <a:latin typeface="Consolas" panose="020B0609020204030204" pitchFamily="49" charset="0"/>
              </a:rPr>
              <a:t>"MX"</a:t>
            </a:r>
            <a:r>
              <a:rPr lang="en-US" dirty="0">
                <a:solidFill>
                  <a:srgbClr val="000000"/>
                </a:solidFill>
                <a:latin typeface="Consolas" panose="020B0609020204030204" pitchFamily="49" charset="0"/>
              </a:rPr>
              <a:t>, </a:t>
            </a:r>
            <a:r>
              <a:rPr lang="en-US" dirty="0">
                <a:solidFill>
                  <a:srgbClr val="A31515"/>
                </a:solidFill>
                <a:latin typeface="Consolas" panose="020B0609020204030204" pitchFamily="49" charset="0"/>
              </a:rPr>
              <a:t>"NS"</a:t>
            </a:r>
            <a:r>
              <a:rPr lang="en-US" dirty="0">
                <a:solidFill>
                  <a:srgbClr val="000000"/>
                </a:solidFill>
                <a:latin typeface="Consolas" panose="020B0609020204030204" pitchFamily="49" charset="0"/>
              </a:rPr>
              <a:t>, </a:t>
            </a:r>
            <a:r>
              <a:rPr lang="en-US" dirty="0">
                <a:solidFill>
                  <a:srgbClr val="A31515"/>
                </a:solidFill>
                <a:latin typeface="Consolas" panose="020B0609020204030204" pitchFamily="49" charset="0"/>
              </a:rPr>
              <a:t>"SOA"</a:t>
            </a:r>
            <a:r>
              <a:rPr lang="en-US" dirty="0">
                <a:solidFill>
                  <a:srgbClr val="000000"/>
                </a:solidFill>
                <a:latin typeface="Consolas" panose="020B0609020204030204" pitchFamily="49" charset="0"/>
              </a:rPr>
              <a:t>, </a:t>
            </a:r>
            <a:r>
              <a:rPr lang="en-US" dirty="0">
                <a:solidFill>
                  <a:srgbClr val="A31515"/>
                </a:solidFill>
                <a:latin typeface="Consolas" panose="020B0609020204030204" pitchFamily="49" charset="0"/>
              </a:rPr>
              <a:t>"PTR"</a:t>
            </a:r>
            <a:r>
              <a:rPr lang="en-US" dirty="0">
                <a:solidFill>
                  <a:srgbClr val="000000"/>
                </a:solidFill>
                <a:latin typeface="Consolas" panose="020B0609020204030204" pitchFamily="49" charset="0"/>
              </a:rPr>
              <a:t>, </a:t>
            </a:r>
            <a:r>
              <a:rPr lang="en-US" dirty="0">
                <a:solidFill>
                  <a:srgbClr val="A31515"/>
                </a:solidFill>
                <a:latin typeface="Consolas" panose="020B0609020204030204" pitchFamily="49" charset="0"/>
              </a:rPr>
              <a:t>"CNAME"</a:t>
            </a:r>
            <a:r>
              <a:rPr lang="en-US" dirty="0">
                <a:solidFill>
                  <a:srgbClr val="000000"/>
                </a:solidFill>
                <a:latin typeface="Consolas" panose="020B0609020204030204" pitchFamily="49" charset="0"/>
              </a:rPr>
              <a:t>, </a:t>
            </a:r>
            <a:r>
              <a:rPr lang="en-US" dirty="0">
                <a:solidFill>
                  <a:srgbClr val="A31515"/>
                </a:solidFill>
                <a:latin typeface="Consolas" panose="020B0609020204030204" pitchFamily="49" charset="0"/>
              </a:rPr>
              <a:t>"TXT"</a:t>
            </a:r>
            <a:r>
              <a:rPr lang="en-US" dirty="0">
                <a:solidFill>
                  <a:srgbClr val="000000"/>
                </a:solidFill>
                <a:latin typeface="Consolas" panose="020B0609020204030204" pitchFamily="49" charset="0"/>
              </a:rPr>
              <a:t>]</a:t>
            </a:r>
          </a:p>
          <a:p>
            <a:pPr marL="0" indent="0">
              <a:buNone/>
            </a:pPr>
            <a:r>
              <a:rPr lang="en-US" dirty="0">
                <a:solidFill>
                  <a:srgbClr val="0000FF"/>
                </a:solidFill>
                <a:latin typeface="Consolas" panose="020B0609020204030204" pitchFamily="49" charset="0"/>
              </a:rPr>
              <a:t>for</a:t>
            </a:r>
            <a:r>
              <a:rPr lang="en-US" dirty="0">
                <a:solidFill>
                  <a:srgbClr val="000000"/>
                </a:solidFill>
                <a:latin typeface="Consolas" panose="020B0609020204030204" pitchFamily="49" charset="0"/>
              </a:rPr>
              <a:t> record </a:t>
            </a:r>
            <a:r>
              <a:rPr lang="en-US" dirty="0">
                <a:solidFill>
                  <a:srgbClr val="0000FF"/>
                </a:solidFill>
                <a:latin typeface="Consolas" panose="020B0609020204030204" pitchFamily="49" charset="0"/>
              </a:rPr>
              <a:t>in</a:t>
            </a:r>
            <a:r>
              <a:rPr lang="en-US" dirty="0">
                <a:solidFill>
                  <a:srgbClr val="000000"/>
                </a:solidFill>
                <a:latin typeface="Consolas" panose="020B0609020204030204" pitchFamily="49" charset="0"/>
              </a:rPr>
              <a:t> types:</a:t>
            </a:r>
          </a:p>
          <a:p>
            <a:pPr marL="0" indent="0">
              <a:buNone/>
            </a:pPr>
            <a:r>
              <a:rPr lang="en-US" dirty="0">
                <a:solidFill>
                  <a:srgbClr val="000000"/>
                </a:solidFill>
                <a:latin typeface="Consolas" panose="020B0609020204030204" pitchFamily="49" charset="0"/>
              </a:rPr>
              <a:t>    </a:t>
            </a:r>
            <a:r>
              <a:rPr lang="en-US" dirty="0">
                <a:solidFill>
                  <a:srgbClr val="2B91AF"/>
                </a:solidFill>
                <a:latin typeface="Consolas" panose="020B0609020204030204" pitchFamily="49" charset="0"/>
              </a:rPr>
              <a:t>d</a:t>
            </a:r>
            <a:r>
              <a:rPr lang="en-US" dirty="0">
                <a:solidFill>
                  <a:srgbClr val="000000"/>
                </a:solidFill>
                <a:latin typeface="Consolas" panose="020B0609020204030204" pitchFamily="49" charset="0"/>
              </a:rPr>
              <a:t>= </a:t>
            </a:r>
            <a:r>
              <a:rPr lang="en-US" dirty="0" err="1">
                <a:solidFill>
                  <a:srgbClr val="6F008A"/>
                </a:solidFill>
                <a:latin typeface="Consolas" panose="020B0609020204030204" pitchFamily="49" charset="0"/>
              </a:rPr>
              <a:t>dns</a:t>
            </a:r>
            <a:r>
              <a:rPr lang="en-US" dirty="0" err="1">
                <a:solidFill>
                  <a:srgbClr val="000000"/>
                </a:solidFill>
                <a:latin typeface="Consolas" panose="020B0609020204030204" pitchFamily="49" charset="0"/>
              </a:rPr>
              <a:t>.</a:t>
            </a:r>
            <a:r>
              <a:rPr lang="en-US" dirty="0" err="1">
                <a:solidFill>
                  <a:srgbClr val="6F008A"/>
                </a:solidFill>
                <a:latin typeface="Consolas" panose="020B0609020204030204" pitchFamily="49" charset="0"/>
              </a:rPr>
              <a:t>resolver</a:t>
            </a:r>
            <a:r>
              <a:rPr lang="en-US" dirty="0" err="1">
                <a:solidFill>
                  <a:srgbClr val="000000"/>
                </a:solidFill>
                <a:latin typeface="Consolas" panose="020B0609020204030204" pitchFamily="49" charset="0"/>
              </a:rPr>
              <a:t>.query</a:t>
            </a:r>
            <a:r>
              <a:rPr lang="en-US" dirty="0">
                <a:solidFill>
                  <a:srgbClr val="000000"/>
                </a:solidFill>
                <a:latin typeface="Consolas" panose="020B0609020204030204" pitchFamily="49" charset="0"/>
              </a:rPr>
              <a:t>(target, record, </a:t>
            </a:r>
            <a:r>
              <a:rPr lang="en-US" dirty="0" err="1">
                <a:solidFill>
                  <a:srgbClr val="000000"/>
                </a:solidFill>
                <a:latin typeface="Consolas" panose="020B0609020204030204" pitchFamily="49" charset="0"/>
              </a:rPr>
              <a:t>raise_on_no_answer</a:t>
            </a:r>
            <a:r>
              <a:rPr lang="en-US" dirty="0">
                <a:solidFill>
                  <a:srgbClr val="000000"/>
                </a:solidFill>
                <a:latin typeface="Consolas" panose="020B0609020204030204" pitchFamily="49" charset="0"/>
              </a:rPr>
              <a:t>=</a:t>
            </a:r>
            <a:r>
              <a:rPr lang="en-US" dirty="0">
                <a:solidFill>
                  <a:srgbClr val="0000FF"/>
                </a:solidFill>
                <a:latin typeface="Consolas" panose="020B0609020204030204" pitchFamily="49" charset="0"/>
              </a:rPr>
              <a:t>False</a:t>
            </a:r>
            <a:r>
              <a:rPr lang="en-US" dirty="0">
                <a:solidFill>
                  <a:srgbClr val="000000"/>
                </a:solidFill>
                <a:latin typeface="Consolas" panose="020B0609020204030204" pitchFamily="49" charset="0"/>
              </a:rPr>
              <a:t>)</a:t>
            </a:r>
          </a:p>
          <a:p>
            <a:pPr marL="0" indent="0">
              <a:buNone/>
            </a:pPr>
            <a:r>
              <a:rPr lang="en-US" dirty="0">
                <a:solidFill>
                  <a:srgbClr val="000000"/>
                </a:solidFill>
                <a:latin typeface="Consolas" panose="020B0609020204030204" pitchFamily="49" charset="0"/>
              </a:rPr>
              <a:t>    </a:t>
            </a:r>
            <a:r>
              <a:rPr lang="en-US" dirty="0">
                <a:solidFill>
                  <a:srgbClr val="0000FF"/>
                </a:solidFill>
                <a:latin typeface="Consolas" panose="020B0609020204030204" pitchFamily="49" charset="0"/>
              </a:rPr>
              <a:t>if</a:t>
            </a:r>
            <a:r>
              <a:rPr lang="en-US" dirty="0">
                <a:solidFill>
                  <a:srgbClr val="000000"/>
                </a:solidFill>
                <a:latin typeface="Consolas" panose="020B0609020204030204" pitchFamily="49" charset="0"/>
              </a:rPr>
              <a:t> </a:t>
            </a:r>
            <a:r>
              <a:rPr lang="en-US" dirty="0" err="1">
                <a:solidFill>
                  <a:srgbClr val="2B91AF"/>
                </a:solidFill>
                <a:latin typeface="Consolas" panose="020B0609020204030204" pitchFamily="49" charset="0"/>
              </a:rPr>
              <a:t>d</a:t>
            </a:r>
            <a:r>
              <a:rPr lang="en-US" dirty="0" err="1">
                <a:solidFill>
                  <a:srgbClr val="000000"/>
                </a:solidFill>
                <a:latin typeface="Consolas" panose="020B0609020204030204" pitchFamily="49" charset="0"/>
              </a:rPr>
              <a:t>.rrset</a:t>
            </a:r>
            <a:r>
              <a:rPr lang="en-US" dirty="0">
                <a:solidFill>
                  <a:srgbClr val="000000"/>
                </a:solidFill>
                <a:latin typeface="Consolas" panose="020B0609020204030204" pitchFamily="49" charset="0"/>
              </a:rPr>
              <a:t> </a:t>
            </a:r>
            <a:r>
              <a:rPr lang="en-US" dirty="0">
                <a:solidFill>
                  <a:srgbClr val="0000FF"/>
                </a:solidFill>
                <a:latin typeface="Consolas" panose="020B0609020204030204" pitchFamily="49" charset="0"/>
              </a:rPr>
              <a:t>is</a:t>
            </a:r>
            <a:r>
              <a:rPr lang="en-US" dirty="0">
                <a:solidFill>
                  <a:srgbClr val="000000"/>
                </a:solidFill>
                <a:latin typeface="Consolas" panose="020B0609020204030204" pitchFamily="49" charset="0"/>
              </a:rPr>
              <a:t> </a:t>
            </a:r>
            <a:r>
              <a:rPr lang="en-US" dirty="0">
                <a:solidFill>
                  <a:srgbClr val="0000FF"/>
                </a:solidFill>
                <a:latin typeface="Consolas" panose="020B0609020204030204" pitchFamily="49" charset="0"/>
              </a:rPr>
              <a:t>not</a:t>
            </a:r>
            <a:r>
              <a:rPr lang="en-US" dirty="0">
                <a:solidFill>
                  <a:srgbClr val="000000"/>
                </a:solidFill>
                <a:latin typeface="Consolas" panose="020B0609020204030204" pitchFamily="49" charset="0"/>
              </a:rPr>
              <a:t> </a:t>
            </a:r>
            <a:r>
              <a:rPr lang="en-US" dirty="0">
                <a:solidFill>
                  <a:srgbClr val="0000FF"/>
                </a:solidFill>
                <a:latin typeface="Consolas" panose="020B0609020204030204" pitchFamily="49" charset="0"/>
              </a:rPr>
              <a:t>None</a:t>
            </a:r>
            <a:r>
              <a:rPr lang="en-US" dirty="0">
                <a:solidFill>
                  <a:srgbClr val="000000"/>
                </a:solidFill>
                <a:latin typeface="Consolas" panose="020B0609020204030204" pitchFamily="49" charset="0"/>
              </a:rPr>
              <a:t>:</a:t>
            </a:r>
          </a:p>
          <a:p>
            <a:pPr marL="0" indent="0">
              <a:buNone/>
            </a:pPr>
            <a:r>
              <a:rPr lang="en-US" dirty="0">
                <a:solidFill>
                  <a:srgbClr val="000000"/>
                </a:solidFill>
                <a:latin typeface="Consolas" panose="020B0609020204030204" pitchFamily="49" charset="0"/>
              </a:rPr>
              <a:t>        print(</a:t>
            </a:r>
            <a:r>
              <a:rPr lang="en-US" dirty="0" err="1">
                <a:solidFill>
                  <a:srgbClr val="2B91AF"/>
                </a:solidFill>
                <a:latin typeface="Consolas" panose="020B0609020204030204" pitchFamily="49" charset="0"/>
              </a:rPr>
              <a:t>d</a:t>
            </a:r>
            <a:r>
              <a:rPr lang="en-US" dirty="0" err="1">
                <a:solidFill>
                  <a:srgbClr val="000000"/>
                </a:solidFill>
                <a:latin typeface="Consolas" panose="020B0609020204030204" pitchFamily="49" charset="0"/>
              </a:rPr>
              <a:t>.rrset</a:t>
            </a:r>
            <a:r>
              <a:rPr lang="en-US" dirty="0">
                <a:solidFill>
                  <a:srgbClr val="000000"/>
                </a:solidFill>
                <a:latin typeface="Consolas" panose="020B0609020204030204" pitchFamily="49" charset="0"/>
              </a:rPr>
              <a:t>)</a:t>
            </a:r>
          </a:p>
          <a:p>
            <a:endParaRPr lang="en-US" dirty="0"/>
          </a:p>
        </p:txBody>
      </p:sp>
    </p:spTree>
    <p:extLst>
      <p:ext uri="{BB962C8B-B14F-4D97-AF65-F5344CB8AC3E}">
        <p14:creationId xmlns:p14="http://schemas.microsoft.com/office/powerpoint/2010/main" val="2960845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ECBF5-1435-4FF2-B0E0-253851302830}"/>
              </a:ext>
            </a:extLst>
          </p:cNvPr>
          <p:cNvSpPr>
            <a:spLocks noGrp="1"/>
          </p:cNvSpPr>
          <p:nvPr>
            <p:ph type="title"/>
          </p:nvPr>
        </p:nvSpPr>
        <p:spPr/>
        <p:txBody>
          <a:bodyPr/>
          <a:lstStyle/>
          <a:p>
            <a:r>
              <a:rPr lang="en-US" dirty="0"/>
              <a:t>In the code</a:t>
            </a:r>
          </a:p>
        </p:txBody>
      </p:sp>
      <p:sp>
        <p:nvSpPr>
          <p:cNvPr id="3" name="Content Placeholder 2">
            <a:extLst>
              <a:ext uri="{FF2B5EF4-FFF2-40B4-BE49-F238E27FC236}">
                <a16:creationId xmlns:a16="http://schemas.microsoft.com/office/drawing/2014/main" id="{0779F867-C6C9-4F9D-881F-DD59D03C27AB}"/>
              </a:ext>
            </a:extLst>
          </p:cNvPr>
          <p:cNvSpPr>
            <a:spLocks noGrp="1"/>
          </p:cNvSpPr>
          <p:nvPr>
            <p:ph idx="1"/>
          </p:nvPr>
        </p:nvSpPr>
        <p:spPr/>
        <p:txBody>
          <a:bodyPr/>
          <a:lstStyle/>
          <a:p>
            <a:r>
              <a:rPr lang="en-US" dirty="0" err="1">
                <a:solidFill>
                  <a:srgbClr val="2B91AF"/>
                </a:solidFill>
                <a:latin typeface="Consolas" panose="020B0609020204030204" pitchFamily="49" charset="0"/>
              </a:rPr>
              <a:t>d</a:t>
            </a:r>
            <a:r>
              <a:rPr lang="en-US" dirty="0" err="1">
                <a:solidFill>
                  <a:srgbClr val="000000"/>
                </a:solidFill>
                <a:latin typeface="Consolas" panose="020B0609020204030204" pitchFamily="49" charset="0"/>
              </a:rPr>
              <a:t>.rrset</a:t>
            </a:r>
            <a:r>
              <a:rPr lang="en-US" dirty="0">
                <a:solidFill>
                  <a:srgbClr val="000000"/>
                </a:solidFill>
                <a:latin typeface="Consolas" panose="020B0609020204030204" pitchFamily="49" charset="0"/>
              </a:rPr>
              <a:t>: convert the object d into text.</a:t>
            </a:r>
          </a:p>
          <a:p>
            <a:r>
              <a:rPr lang="en-US" dirty="0" err="1">
                <a:solidFill>
                  <a:srgbClr val="000000"/>
                </a:solidFill>
                <a:latin typeface="Consolas" panose="020B0609020204030204" pitchFamily="49" charset="0"/>
              </a:rPr>
              <a:t>raise_on_no_answer</a:t>
            </a:r>
            <a:r>
              <a:rPr lang="en-US" dirty="0">
                <a:solidFill>
                  <a:srgbClr val="000000"/>
                </a:solidFill>
                <a:latin typeface="Consolas" panose="020B0609020204030204" pitchFamily="49" charset="0"/>
              </a:rPr>
              <a:t>=</a:t>
            </a:r>
            <a:r>
              <a:rPr lang="en-US" dirty="0">
                <a:solidFill>
                  <a:srgbClr val="0000FF"/>
                </a:solidFill>
                <a:latin typeface="Consolas" panose="020B0609020204030204" pitchFamily="49" charset="0"/>
              </a:rPr>
              <a:t>False: </a:t>
            </a:r>
            <a:r>
              <a:rPr lang="en-US" dirty="0">
                <a:latin typeface="Consolas" panose="020B0609020204030204" pitchFamily="49" charset="0"/>
              </a:rPr>
              <a:t>incase there is no response from the record no need to display the code</a:t>
            </a:r>
          </a:p>
          <a:p>
            <a:endParaRPr lang="en-US" dirty="0"/>
          </a:p>
        </p:txBody>
      </p:sp>
    </p:spTree>
    <p:extLst>
      <p:ext uri="{BB962C8B-B14F-4D97-AF65-F5344CB8AC3E}">
        <p14:creationId xmlns:p14="http://schemas.microsoft.com/office/powerpoint/2010/main" val="23609057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2976F-46E8-4DF6-BBB1-5445FD085ACF}"/>
              </a:ext>
            </a:extLst>
          </p:cNvPr>
          <p:cNvSpPr>
            <a:spLocks noGrp="1"/>
          </p:cNvSpPr>
          <p:nvPr>
            <p:ph type="title"/>
          </p:nvPr>
        </p:nvSpPr>
        <p:spPr/>
        <p:txBody>
          <a:bodyPr/>
          <a:lstStyle/>
          <a:p>
            <a:r>
              <a:rPr lang="en-US" dirty="0"/>
              <a:t>DNS Lookup</a:t>
            </a:r>
          </a:p>
        </p:txBody>
      </p:sp>
      <p:pic>
        <p:nvPicPr>
          <p:cNvPr id="4" name="Content Placeholder 3">
            <a:extLst>
              <a:ext uri="{FF2B5EF4-FFF2-40B4-BE49-F238E27FC236}">
                <a16:creationId xmlns:a16="http://schemas.microsoft.com/office/drawing/2014/main" id="{EEBADCE9-63F8-4CFB-A730-F6A45F5B5CE9}"/>
              </a:ext>
            </a:extLst>
          </p:cNvPr>
          <p:cNvPicPr>
            <a:picLocks noGrp="1" noChangeAspect="1"/>
          </p:cNvPicPr>
          <p:nvPr>
            <p:ph idx="1"/>
          </p:nvPr>
        </p:nvPicPr>
        <p:blipFill>
          <a:blip r:embed="rId2"/>
          <a:stretch>
            <a:fillRect/>
          </a:stretch>
        </p:blipFill>
        <p:spPr>
          <a:xfrm>
            <a:off x="864325" y="2139837"/>
            <a:ext cx="10463349" cy="3722914"/>
          </a:xfrm>
          <a:prstGeom prst="rect">
            <a:avLst/>
          </a:prstGeom>
        </p:spPr>
      </p:pic>
    </p:spTree>
    <p:extLst>
      <p:ext uri="{BB962C8B-B14F-4D97-AF65-F5344CB8AC3E}">
        <p14:creationId xmlns:p14="http://schemas.microsoft.com/office/powerpoint/2010/main" val="21156445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E65E3-5357-41B1-A8FB-C0F7A75E4FBE}"/>
              </a:ext>
            </a:extLst>
          </p:cNvPr>
          <p:cNvSpPr>
            <a:spLocks noGrp="1"/>
          </p:cNvSpPr>
          <p:nvPr>
            <p:ph type="title"/>
          </p:nvPr>
        </p:nvSpPr>
        <p:spPr/>
        <p:txBody>
          <a:bodyPr/>
          <a:lstStyle/>
          <a:p>
            <a:r>
              <a:rPr lang="en-US" dirty="0"/>
              <a:t>Network Scanner</a:t>
            </a:r>
          </a:p>
        </p:txBody>
      </p:sp>
      <p:sp>
        <p:nvSpPr>
          <p:cNvPr id="3" name="Content Placeholder 2">
            <a:extLst>
              <a:ext uri="{FF2B5EF4-FFF2-40B4-BE49-F238E27FC236}">
                <a16:creationId xmlns:a16="http://schemas.microsoft.com/office/drawing/2014/main" id="{FD2430A9-9238-4BA2-B8F1-0FBAC5EBEBE3}"/>
              </a:ext>
            </a:extLst>
          </p:cNvPr>
          <p:cNvSpPr>
            <a:spLocks noGrp="1"/>
          </p:cNvSpPr>
          <p:nvPr>
            <p:ph idx="1"/>
          </p:nvPr>
        </p:nvSpPr>
        <p:spPr/>
        <p:txBody>
          <a:bodyPr/>
          <a:lstStyle/>
          <a:p>
            <a:r>
              <a:rPr lang="en-US" dirty="0"/>
              <a:t>Network Scanner: a tool used to find all devices on the local network including their IP address and MAC address.</a:t>
            </a:r>
          </a:p>
          <a:p>
            <a:endParaRPr lang="en-US" dirty="0"/>
          </a:p>
          <a:p>
            <a:r>
              <a:rPr lang="en-US" dirty="0"/>
              <a:t>Net-discovery tool: gathers the basic information of all devices connected to a LAN network. (i.e., IP and MAC address)</a:t>
            </a:r>
          </a:p>
        </p:txBody>
      </p:sp>
    </p:spTree>
    <p:extLst>
      <p:ext uri="{BB962C8B-B14F-4D97-AF65-F5344CB8AC3E}">
        <p14:creationId xmlns:p14="http://schemas.microsoft.com/office/powerpoint/2010/main" val="21863527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61D29-51C6-4CCD-807D-366D82FA6A8C}"/>
              </a:ext>
            </a:extLst>
          </p:cNvPr>
          <p:cNvSpPr>
            <a:spLocks noGrp="1"/>
          </p:cNvSpPr>
          <p:nvPr>
            <p:ph type="title"/>
          </p:nvPr>
        </p:nvSpPr>
        <p:spPr/>
        <p:txBody>
          <a:bodyPr/>
          <a:lstStyle/>
          <a:p>
            <a:r>
              <a:rPr lang="en-US" dirty="0"/>
              <a:t>ARP</a:t>
            </a:r>
          </a:p>
        </p:txBody>
      </p:sp>
      <p:sp>
        <p:nvSpPr>
          <p:cNvPr id="3" name="Content Placeholder 2">
            <a:extLst>
              <a:ext uri="{FF2B5EF4-FFF2-40B4-BE49-F238E27FC236}">
                <a16:creationId xmlns:a16="http://schemas.microsoft.com/office/drawing/2014/main" id="{8C8C6CF2-C3C8-495F-B682-17AB2A443FE5}"/>
              </a:ext>
            </a:extLst>
          </p:cNvPr>
          <p:cNvSpPr>
            <a:spLocks noGrp="1"/>
          </p:cNvSpPr>
          <p:nvPr>
            <p:ph idx="1"/>
          </p:nvPr>
        </p:nvSpPr>
        <p:spPr/>
        <p:txBody>
          <a:bodyPr/>
          <a:lstStyle/>
          <a:p>
            <a:r>
              <a:rPr lang="en-US" dirty="0"/>
              <a:t>Address Resolution Protocol (ARP) is a protocol or procedure that connects IP address (dynamic address) to MAC address (fixed machine address), in a local-area network (LAN). </a:t>
            </a:r>
          </a:p>
        </p:txBody>
      </p:sp>
    </p:spTree>
    <p:extLst>
      <p:ext uri="{BB962C8B-B14F-4D97-AF65-F5344CB8AC3E}">
        <p14:creationId xmlns:p14="http://schemas.microsoft.com/office/powerpoint/2010/main" val="32355164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00D4E-1A25-4CE7-A433-FE1DF030959B}"/>
              </a:ext>
            </a:extLst>
          </p:cNvPr>
          <p:cNvSpPr>
            <a:spLocks noGrp="1"/>
          </p:cNvSpPr>
          <p:nvPr>
            <p:ph type="title"/>
          </p:nvPr>
        </p:nvSpPr>
        <p:spPr/>
        <p:txBody>
          <a:bodyPr/>
          <a:lstStyle/>
          <a:p>
            <a:r>
              <a:rPr lang="en-US" dirty="0"/>
              <a:t>IP and MAC</a:t>
            </a:r>
          </a:p>
        </p:txBody>
      </p:sp>
      <p:sp>
        <p:nvSpPr>
          <p:cNvPr id="3" name="Content Placeholder 2">
            <a:extLst>
              <a:ext uri="{FF2B5EF4-FFF2-40B4-BE49-F238E27FC236}">
                <a16:creationId xmlns:a16="http://schemas.microsoft.com/office/drawing/2014/main" id="{8CB3001C-0FAE-4696-86B1-A421A845E428}"/>
              </a:ext>
            </a:extLst>
          </p:cNvPr>
          <p:cNvSpPr>
            <a:spLocks noGrp="1"/>
          </p:cNvSpPr>
          <p:nvPr>
            <p:ph idx="1"/>
          </p:nvPr>
        </p:nvSpPr>
        <p:spPr/>
        <p:txBody>
          <a:bodyPr/>
          <a:lstStyle/>
          <a:p>
            <a:r>
              <a:rPr lang="en-US" dirty="0"/>
              <a:t>To send a message on LAN we need to know the IP address and MAC address of the received message.</a:t>
            </a:r>
          </a:p>
          <a:p>
            <a:r>
              <a:rPr lang="en-US" dirty="0"/>
              <a:t>IP address can be obtained directly based on the applied mask on that LAN. 192.168.10.1/24</a:t>
            </a:r>
          </a:p>
          <a:p>
            <a:r>
              <a:rPr lang="en-US" dirty="0"/>
              <a:t>ARP protocol could be used to collect the MAC address of devices on the LAN.</a:t>
            </a:r>
          </a:p>
        </p:txBody>
      </p:sp>
    </p:spTree>
    <p:extLst>
      <p:ext uri="{BB962C8B-B14F-4D97-AF65-F5344CB8AC3E}">
        <p14:creationId xmlns:p14="http://schemas.microsoft.com/office/powerpoint/2010/main" val="41429884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62E9F-FF55-4AC6-9110-B5B4D074B8EA}"/>
              </a:ext>
            </a:extLst>
          </p:cNvPr>
          <p:cNvSpPr>
            <a:spLocks noGrp="1"/>
          </p:cNvSpPr>
          <p:nvPr>
            <p:ph type="title"/>
          </p:nvPr>
        </p:nvSpPr>
        <p:spPr/>
        <p:txBody>
          <a:bodyPr/>
          <a:lstStyle/>
          <a:p>
            <a:r>
              <a:rPr lang="en-US" dirty="0"/>
              <a:t>ARP</a:t>
            </a:r>
          </a:p>
        </p:txBody>
      </p:sp>
      <p:pic>
        <p:nvPicPr>
          <p:cNvPr id="4" name="Content Placeholder 3">
            <a:extLst>
              <a:ext uri="{FF2B5EF4-FFF2-40B4-BE49-F238E27FC236}">
                <a16:creationId xmlns:a16="http://schemas.microsoft.com/office/drawing/2014/main" id="{61633397-6396-40CD-BA88-B6B8C8C2C9DE}"/>
              </a:ext>
            </a:extLst>
          </p:cNvPr>
          <p:cNvPicPr>
            <a:picLocks noGrp="1" noChangeAspect="1"/>
          </p:cNvPicPr>
          <p:nvPr>
            <p:ph idx="1"/>
          </p:nvPr>
        </p:nvPicPr>
        <p:blipFill>
          <a:blip r:embed="rId2"/>
          <a:stretch>
            <a:fillRect/>
          </a:stretch>
        </p:blipFill>
        <p:spPr>
          <a:xfrm>
            <a:off x="2469885" y="1825625"/>
            <a:ext cx="7252230" cy="4351338"/>
          </a:xfrm>
          <a:prstGeom prst="rect">
            <a:avLst/>
          </a:prstGeom>
        </p:spPr>
      </p:pic>
    </p:spTree>
    <p:extLst>
      <p:ext uri="{BB962C8B-B14F-4D97-AF65-F5344CB8AC3E}">
        <p14:creationId xmlns:p14="http://schemas.microsoft.com/office/powerpoint/2010/main" val="2748023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074FC-F542-4C4D-9EA4-B13BCCDC7F3D}"/>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BD580E80-E906-498F-A23C-E08E741F66DA}"/>
              </a:ext>
            </a:extLst>
          </p:cNvPr>
          <p:cNvSpPr>
            <a:spLocks noGrp="1"/>
          </p:cNvSpPr>
          <p:nvPr>
            <p:ph idx="1"/>
          </p:nvPr>
        </p:nvSpPr>
        <p:spPr/>
        <p:txBody>
          <a:bodyPr/>
          <a:lstStyle/>
          <a:p>
            <a:r>
              <a:rPr lang="en-US" dirty="0"/>
              <a:t>Port scanner</a:t>
            </a:r>
          </a:p>
          <a:p>
            <a:r>
              <a:rPr lang="en-US" dirty="0"/>
              <a:t>DNS Lookup</a:t>
            </a:r>
          </a:p>
          <a:p>
            <a:r>
              <a:rPr lang="en-US" dirty="0"/>
              <a:t>Network Scanner</a:t>
            </a:r>
          </a:p>
          <a:p>
            <a:r>
              <a:rPr lang="en-US" dirty="0"/>
              <a:t>ARP Spoofing</a:t>
            </a:r>
          </a:p>
          <a:p>
            <a:r>
              <a:rPr lang="en-US" dirty="0"/>
              <a:t>Keylogger</a:t>
            </a:r>
          </a:p>
          <a:p>
            <a:r>
              <a:rPr lang="en-US" dirty="0"/>
              <a:t>Hash Breaker</a:t>
            </a:r>
          </a:p>
        </p:txBody>
      </p:sp>
    </p:spTree>
    <p:extLst>
      <p:ext uri="{BB962C8B-B14F-4D97-AF65-F5344CB8AC3E}">
        <p14:creationId xmlns:p14="http://schemas.microsoft.com/office/powerpoint/2010/main" val="2586986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1B449-A94E-46C5-845E-CB8B5F875A22}"/>
              </a:ext>
            </a:extLst>
          </p:cNvPr>
          <p:cNvSpPr>
            <a:spLocks noGrp="1"/>
          </p:cNvSpPr>
          <p:nvPr>
            <p:ph type="title"/>
          </p:nvPr>
        </p:nvSpPr>
        <p:spPr/>
        <p:txBody>
          <a:bodyPr/>
          <a:lstStyle/>
          <a:p>
            <a:r>
              <a:rPr lang="en-US" dirty="0"/>
              <a:t>ARP Steps</a:t>
            </a:r>
          </a:p>
        </p:txBody>
      </p:sp>
      <p:sp>
        <p:nvSpPr>
          <p:cNvPr id="3" name="Content Placeholder 2">
            <a:extLst>
              <a:ext uri="{FF2B5EF4-FFF2-40B4-BE49-F238E27FC236}">
                <a16:creationId xmlns:a16="http://schemas.microsoft.com/office/drawing/2014/main" id="{1529430F-11F7-4A73-A717-699E2E2D737C}"/>
              </a:ext>
            </a:extLst>
          </p:cNvPr>
          <p:cNvSpPr>
            <a:spLocks noGrp="1"/>
          </p:cNvSpPr>
          <p:nvPr>
            <p:ph idx="1"/>
          </p:nvPr>
        </p:nvSpPr>
        <p:spPr/>
        <p:txBody>
          <a:bodyPr/>
          <a:lstStyle/>
          <a:p>
            <a:r>
              <a:rPr lang="en-US" dirty="0"/>
              <a:t>Host sends ARP request to get the Mac address of devices on the network including its </a:t>
            </a:r>
            <a:r>
              <a:rPr lang="en-US" u="sng" dirty="0"/>
              <a:t>IP address</a:t>
            </a:r>
            <a:r>
              <a:rPr lang="en-US" dirty="0"/>
              <a:t>.</a:t>
            </a:r>
          </a:p>
          <a:p>
            <a:r>
              <a:rPr lang="en-US" dirty="0"/>
              <a:t> The connected switch or router broadcast the request message to all connected devices on the LAN.</a:t>
            </a:r>
          </a:p>
          <a:p>
            <a:r>
              <a:rPr lang="en-US" dirty="0"/>
              <a:t>The device that has this IP address  responds with its MAC address.</a:t>
            </a:r>
          </a:p>
          <a:p>
            <a:r>
              <a:rPr lang="en-US" dirty="0"/>
              <a:t>To scan the entire network, the host need to send ARP request to all devices on the network.</a:t>
            </a:r>
          </a:p>
        </p:txBody>
      </p:sp>
    </p:spTree>
    <p:extLst>
      <p:ext uri="{BB962C8B-B14F-4D97-AF65-F5344CB8AC3E}">
        <p14:creationId xmlns:p14="http://schemas.microsoft.com/office/powerpoint/2010/main" val="1772152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05C8A-D7B6-4CD0-BADE-383B98652228}"/>
              </a:ext>
            </a:extLst>
          </p:cNvPr>
          <p:cNvSpPr>
            <a:spLocks noGrp="1"/>
          </p:cNvSpPr>
          <p:nvPr>
            <p:ph type="title"/>
          </p:nvPr>
        </p:nvSpPr>
        <p:spPr/>
        <p:txBody>
          <a:bodyPr/>
          <a:lstStyle/>
          <a:p>
            <a:r>
              <a:rPr lang="en-US" dirty="0"/>
              <a:t>Network Scanner Code (Network Discovery)</a:t>
            </a:r>
          </a:p>
        </p:txBody>
      </p:sp>
      <p:pic>
        <p:nvPicPr>
          <p:cNvPr id="4" name="Content Placeholder 3">
            <a:extLst>
              <a:ext uri="{FF2B5EF4-FFF2-40B4-BE49-F238E27FC236}">
                <a16:creationId xmlns:a16="http://schemas.microsoft.com/office/drawing/2014/main" id="{4EF87524-0FDE-4ABA-B580-941413666A17}"/>
              </a:ext>
            </a:extLst>
          </p:cNvPr>
          <p:cNvPicPr>
            <a:picLocks noGrp="1" noChangeAspect="1"/>
          </p:cNvPicPr>
          <p:nvPr>
            <p:ph idx="1"/>
          </p:nvPr>
        </p:nvPicPr>
        <p:blipFill>
          <a:blip r:embed="rId2"/>
          <a:stretch>
            <a:fillRect/>
          </a:stretch>
        </p:blipFill>
        <p:spPr>
          <a:xfrm>
            <a:off x="2332681" y="1825625"/>
            <a:ext cx="7526638" cy="4351338"/>
          </a:xfrm>
          <a:prstGeom prst="rect">
            <a:avLst/>
          </a:prstGeom>
        </p:spPr>
      </p:pic>
    </p:spTree>
    <p:extLst>
      <p:ext uri="{BB962C8B-B14F-4D97-AF65-F5344CB8AC3E}">
        <p14:creationId xmlns:p14="http://schemas.microsoft.com/office/powerpoint/2010/main" val="15068494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16414C6-772A-43E6-AAFC-547F559B8A9F}"/>
              </a:ext>
            </a:extLst>
          </p:cNvPr>
          <p:cNvSpPr>
            <a:spLocks noGrp="1"/>
          </p:cNvSpPr>
          <p:nvPr>
            <p:ph type="title"/>
          </p:nvPr>
        </p:nvSpPr>
        <p:spPr/>
        <p:txBody>
          <a:bodyPr/>
          <a:lstStyle/>
          <a:p>
            <a:r>
              <a:rPr lang="en-US" dirty="0"/>
              <a:t>ARP Spoofing </a:t>
            </a:r>
          </a:p>
        </p:txBody>
      </p:sp>
      <p:sp>
        <p:nvSpPr>
          <p:cNvPr id="7" name="Text Placeholder 6">
            <a:extLst>
              <a:ext uri="{FF2B5EF4-FFF2-40B4-BE49-F238E27FC236}">
                <a16:creationId xmlns:a16="http://schemas.microsoft.com/office/drawing/2014/main" id="{99EE7D50-70E9-40DE-BA35-03293F15D128}"/>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2068360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3B1EC-E1F4-44F0-827D-43C12167B475}"/>
              </a:ext>
            </a:extLst>
          </p:cNvPr>
          <p:cNvSpPr>
            <a:spLocks noGrp="1"/>
          </p:cNvSpPr>
          <p:nvPr>
            <p:ph type="title"/>
          </p:nvPr>
        </p:nvSpPr>
        <p:spPr/>
        <p:txBody>
          <a:bodyPr/>
          <a:lstStyle/>
          <a:p>
            <a:r>
              <a:rPr lang="en-US" dirty="0"/>
              <a:t>ARP Spoofing</a:t>
            </a:r>
          </a:p>
        </p:txBody>
      </p:sp>
      <p:pic>
        <p:nvPicPr>
          <p:cNvPr id="4" name="Content Placeholder 3">
            <a:extLst>
              <a:ext uri="{FF2B5EF4-FFF2-40B4-BE49-F238E27FC236}">
                <a16:creationId xmlns:a16="http://schemas.microsoft.com/office/drawing/2014/main" id="{C41AE771-3F1B-415F-B3BF-529D60ABEA5F}"/>
              </a:ext>
            </a:extLst>
          </p:cNvPr>
          <p:cNvPicPr>
            <a:picLocks noGrp="1" noChangeAspect="1"/>
          </p:cNvPicPr>
          <p:nvPr>
            <p:ph idx="1"/>
          </p:nvPr>
        </p:nvPicPr>
        <p:blipFill>
          <a:blip r:embed="rId2"/>
          <a:stretch>
            <a:fillRect/>
          </a:stretch>
        </p:blipFill>
        <p:spPr>
          <a:xfrm>
            <a:off x="3352800" y="1844410"/>
            <a:ext cx="3712104" cy="2671472"/>
          </a:xfrm>
          <a:prstGeom prst="rect">
            <a:avLst/>
          </a:prstGeom>
        </p:spPr>
      </p:pic>
      <p:pic>
        <p:nvPicPr>
          <p:cNvPr id="3" name="Picture 2">
            <a:extLst>
              <a:ext uri="{FF2B5EF4-FFF2-40B4-BE49-F238E27FC236}">
                <a16:creationId xmlns:a16="http://schemas.microsoft.com/office/drawing/2014/main" id="{B25521BD-AC09-48D2-8BCF-2DE66E71A620}"/>
              </a:ext>
            </a:extLst>
          </p:cNvPr>
          <p:cNvPicPr>
            <a:picLocks noChangeAspect="1"/>
          </p:cNvPicPr>
          <p:nvPr/>
        </p:nvPicPr>
        <p:blipFill>
          <a:blip r:embed="rId3"/>
          <a:stretch>
            <a:fillRect/>
          </a:stretch>
        </p:blipFill>
        <p:spPr>
          <a:xfrm>
            <a:off x="1571388" y="4515882"/>
            <a:ext cx="8388823" cy="2310584"/>
          </a:xfrm>
          <a:prstGeom prst="rect">
            <a:avLst/>
          </a:prstGeom>
        </p:spPr>
      </p:pic>
    </p:spTree>
    <p:extLst>
      <p:ext uri="{BB962C8B-B14F-4D97-AF65-F5344CB8AC3E}">
        <p14:creationId xmlns:p14="http://schemas.microsoft.com/office/powerpoint/2010/main" val="18268484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53C88-212F-4049-AD7F-BC5202951B0B}"/>
              </a:ext>
            </a:extLst>
          </p:cNvPr>
          <p:cNvSpPr>
            <a:spLocks noGrp="1"/>
          </p:cNvSpPr>
          <p:nvPr>
            <p:ph type="title"/>
          </p:nvPr>
        </p:nvSpPr>
        <p:spPr/>
        <p:txBody>
          <a:bodyPr/>
          <a:lstStyle/>
          <a:p>
            <a:r>
              <a:rPr lang="en-US" dirty="0"/>
              <a:t>What is ARP Spoofing (ARP Poisoning)</a:t>
            </a:r>
          </a:p>
        </p:txBody>
      </p:sp>
      <p:sp>
        <p:nvSpPr>
          <p:cNvPr id="3" name="Content Placeholder 2">
            <a:extLst>
              <a:ext uri="{FF2B5EF4-FFF2-40B4-BE49-F238E27FC236}">
                <a16:creationId xmlns:a16="http://schemas.microsoft.com/office/drawing/2014/main" id="{28FFCBB3-2C29-42E8-8DE6-414BF78ED5F7}"/>
              </a:ext>
            </a:extLst>
          </p:cNvPr>
          <p:cNvSpPr>
            <a:spLocks noGrp="1"/>
          </p:cNvSpPr>
          <p:nvPr>
            <p:ph idx="1"/>
          </p:nvPr>
        </p:nvSpPr>
        <p:spPr/>
        <p:txBody>
          <a:bodyPr>
            <a:normAutofit fontScale="85000" lnSpcReduction="10000"/>
          </a:bodyPr>
          <a:lstStyle/>
          <a:p>
            <a:r>
              <a:rPr lang="en-US" dirty="0"/>
              <a:t>An ARP spoofing, also known as ARP poisoning, is a Man in the Middle (</a:t>
            </a:r>
            <a:r>
              <a:rPr lang="en-US" dirty="0" err="1"/>
              <a:t>MitM</a:t>
            </a:r>
            <a:r>
              <a:rPr lang="en-US" dirty="0"/>
              <a:t>) attack that allows attackers to intercept communication between network devices. The attack works as follows:</a:t>
            </a:r>
          </a:p>
          <a:p>
            <a:endParaRPr lang="en-US" dirty="0"/>
          </a:p>
          <a:p>
            <a:pPr lvl="1">
              <a:buFont typeface="Wingdings" panose="05000000000000000000" pitchFamily="2" charset="2"/>
              <a:buChar char="Ø"/>
            </a:pPr>
            <a:r>
              <a:rPr lang="en-US" dirty="0"/>
              <a:t>The attacker must have access to the network. They scan the network to determine the IP addresses of at least two devices⁠—let’s say these are a workstation and a router. </a:t>
            </a:r>
          </a:p>
          <a:p>
            <a:pPr lvl="1">
              <a:buFont typeface="Wingdings" panose="05000000000000000000" pitchFamily="2" charset="2"/>
              <a:buChar char="Ø"/>
            </a:pPr>
            <a:r>
              <a:rPr lang="en-US" dirty="0"/>
              <a:t>The attacker uses a spoofing tool, such as </a:t>
            </a:r>
            <a:r>
              <a:rPr lang="en-US" dirty="0" err="1"/>
              <a:t>Arpspoof</a:t>
            </a:r>
            <a:r>
              <a:rPr lang="en-US" dirty="0"/>
              <a:t> or Driftnet, to send out forged ARP responses. </a:t>
            </a:r>
          </a:p>
          <a:p>
            <a:pPr lvl="1">
              <a:buFont typeface="Wingdings" panose="05000000000000000000" pitchFamily="2" charset="2"/>
              <a:buChar char="Ø"/>
            </a:pPr>
            <a:r>
              <a:rPr lang="en-US" dirty="0"/>
              <a:t>The forged responses advertise that the correct MAC address for both IP addresses, belonging to the router and workstation, is the attacker’s MAC address. This fools both router and workstation to connect to the attacker’s machine, instead of to each other.</a:t>
            </a:r>
          </a:p>
          <a:p>
            <a:pPr lvl="1">
              <a:buFont typeface="Wingdings" panose="05000000000000000000" pitchFamily="2" charset="2"/>
              <a:buChar char="Ø"/>
            </a:pPr>
            <a:r>
              <a:rPr lang="en-US" dirty="0"/>
              <a:t>The two devices update their ARP cache entries and from that point onwards, communicate with the attacker instead of directly with each other.</a:t>
            </a:r>
          </a:p>
          <a:p>
            <a:pPr lvl="1">
              <a:buFont typeface="Wingdings" panose="05000000000000000000" pitchFamily="2" charset="2"/>
              <a:buChar char="Ø"/>
            </a:pPr>
            <a:r>
              <a:rPr lang="en-US" dirty="0"/>
              <a:t>The attacker is now secretly in the middle of all communications.</a:t>
            </a:r>
          </a:p>
        </p:txBody>
      </p:sp>
    </p:spTree>
    <p:extLst>
      <p:ext uri="{BB962C8B-B14F-4D97-AF65-F5344CB8AC3E}">
        <p14:creationId xmlns:p14="http://schemas.microsoft.com/office/powerpoint/2010/main" val="35360996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3D6D2-AAD9-4207-B83A-E275D214A387}"/>
              </a:ext>
            </a:extLst>
          </p:cNvPr>
          <p:cNvSpPr>
            <a:spLocks noGrp="1"/>
          </p:cNvSpPr>
          <p:nvPr>
            <p:ph type="title"/>
          </p:nvPr>
        </p:nvSpPr>
        <p:spPr/>
        <p:txBody>
          <a:bodyPr/>
          <a:lstStyle/>
          <a:p>
            <a:r>
              <a:rPr lang="en-US" dirty="0"/>
              <a:t>ARP Spoofing In Python</a:t>
            </a:r>
          </a:p>
        </p:txBody>
      </p:sp>
      <p:pic>
        <p:nvPicPr>
          <p:cNvPr id="6" name="Content Placeholder 5">
            <a:extLst>
              <a:ext uri="{FF2B5EF4-FFF2-40B4-BE49-F238E27FC236}">
                <a16:creationId xmlns:a16="http://schemas.microsoft.com/office/drawing/2014/main" id="{BB8897E7-1371-4AA5-8B40-6C061DF191E5}"/>
              </a:ext>
            </a:extLst>
          </p:cNvPr>
          <p:cNvPicPr>
            <a:picLocks noGrp="1" noChangeAspect="1"/>
          </p:cNvPicPr>
          <p:nvPr>
            <p:ph idx="1"/>
          </p:nvPr>
        </p:nvPicPr>
        <p:blipFill>
          <a:blip r:embed="rId2"/>
          <a:stretch>
            <a:fillRect/>
          </a:stretch>
        </p:blipFill>
        <p:spPr>
          <a:xfrm>
            <a:off x="838200" y="1923615"/>
            <a:ext cx="10515600" cy="4155357"/>
          </a:xfrm>
          <a:prstGeom prst="rect">
            <a:avLst/>
          </a:prstGeom>
        </p:spPr>
      </p:pic>
    </p:spTree>
    <p:extLst>
      <p:ext uri="{BB962C8B-B14F-4D97-AF65-F5344CB8AC3E}">
        <p14:creationId xmlns:p14="http://schemas.microsoft.com/office/powerpoint/2010/main" val="24144076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30142-8548-4643-A946-28CE33F84CDC}"/>
              </a:ext>
            </a:extLst>
          </p:cNvPr>
          <p:cNvSpPr>
            <a:spLocks noGrp="1"/>
          </p:cNvSpPr>
          <p:nvPr>
            <p:ph type="title"/>
          </p:nvPr>
        </p:nvSpPr>
        <p:spPr/>
        <p:txBody>
          <a:bodyPr/>
          <a:lstStyle/>
          <a:p>
            <a:r>
              <a:rPr lang="en-US" dirty="0"/>
              <a:t>ARP Spoofing In Python</a:t>
            </a:r>
          </a:p>
        </p:txBody>
      </p:sp>
      <p:pic>
        <p:nvPicPr>
          <p:cNvPr id="4" name="Content Placeholder 3">
            <a:extLst>
              <a:ext uri="{FF2B5EF4-FFF2-40B4-BE49-F238E27FC236}">
                <a16:creationId xmlns:a16="http://schemas.microsoft.com/office/drawing/2014/main" id="{33135419-16BE-4C6D-909A-E46A80E4096F}"/>
              </a:ext>
            </a:extLst>
          </p:cNvPr>
          <p:cNvPicPr>
            <a:picLocks noGrp="1" noChangeAspect="1"/>
          </p:cNvPicPr>
          <p:nvPr>
            <p:ph idx="1"/>
          </p:nvPr>
        </p:nvPicPr>
        <p:blipFill>
          <a:blip r:embed="rId2"/>
          <a:stretch>
            <a:fillRect/>
          </a:stretch>
        </p:blipFill>
        <p:spPr>
          <a:xfrm>
            <a:off x="838200" y="2273586"/>
            <a:ext cx="10515600" cy="3455416"/>
          </a:xfrm>
          <a:prstGeom prst="rect">
            <a:avLst/>
          </a:prstGeom>
        </p:spPr>
      </p:pic>
    </p:spTree>
    <p:extLst>
      <p:ext uri="{BB962C8B-B14F-4D97-AF65-F5344CB8AC3E}">
        <p14:creationId xmlns:p14="http://schemas.microsoft.com/office/powerpoint/2010/main" val="10969831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7DA6C-F7BD-4047-9572-874F0D983C34}"/>
              </a:ext>
            </a:extLst>
          </p:cNvPr>
          <p:cNvSpPr>
            <a:spLocks noGrp="1"/>
          </p:cNvSpPr>
          <p:nvPr>
            <p:ph type="title"/>
          </p:nvPr>
        </p:nvSpPr>
        <p:spPr/>
        <p:txBody>
          <a:bodyPr/>
          <a:lstStyle/>
          <a:p>
            <a:r>
              <a:rPr lang="en-US" dirty="0"/>
              <a:t>ARP Spoofing In Python</a:t>
            </a:r>
          </a:p>
        </p:txBody>
      </p:sp>
      <p:pic>
        <p:nvPicPr>
          <p:cNvPr id="6" name="Content Placeholder 5">
            <a:extLst>
              <a:ext uri="{FF2B5EF4-FFF2-40B4-BE49-F238E27FC236}">
                <a16:creationId xmlns:a16="http://schemas.microsoft.com/office/drawing/2014/main" id="{A9D612FF-5CD2-40A3-A5C0-C29ABBD14B49}"/>
              </a:ext>
            </a:extLst>
          </p:cNvPr>
          <p:cNvPicPr>
            <a:picLocks noGrp="1" noChangeAspect="1"/>
          </p:cNvPicPr>
          <p:nvPr>
            <p:ph idx="1"/>
          </p:nvPr>
        </p:nvPicPr>
        <p:blipFill>
          <a:blip r:embed="rId2"/>
          <a:stretch>
            <a:fillRect/>
          </a:stretch>
        </p:blipFill>
        <p:spPr>
          <a:xfrm>
            <a:off x="838200" y="1825625"/>
            <a:ext cx="10888133" cy="4769908"/>
          </a:xfrm>
          <a:prstGeom prst="rect">
            <a:avLst/>
          </a:prstGeom>
        </p:spPr>
      </p:pic>
    </p:spTree>
    <p:extLst>
      <p:ext uri="{BB962C8B-B14F-4D97-AF65-F5344CB8AC3E}">
        <p14:creationId xmlns:p14="http://schemas.microsoft.com/office/powerpoint/2010/main" val="17785668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05972-6F78-4784-A7B0-A33D61EB3606}"/>
              </a:ext>
            </a:extLst>
          </p:cNvPr>
          <p:cNvSpPr>
            <a:spLocks noGrp="1"/>
          </p:cNvSpPr>
          <p:nvPr>
            <p:ph type="title"/>
          </p:nvPr>
        </p:nvSpPr>
        <p:spPr/>
        <p:txBody>
          <a:bodyPr/>
          <a:lstStyle/>
          <a:p>
            <a:r>
              <a:rPr lang="en-US" dirty="0"/>
              <a:t>Note:</a:t>
            </a:r>
          </a:p>
        </p:txBody>
      </p:sp>
      <p:sp>
        <p:nvSpPr>
          <p:cNvPr id="3" name="Content Placeholder 2">
            <a:extLst>
              <a:ext uri="{FF2B5EF4-FFF2-40B4-BE49-F238E27FC236}">
                <a16:creationId xmlns:a16="http://schemas.microsoft.com/office/drawing/2014/main" id="{A6444824-C216-4096-9E0B-51E8632E7E62}"/>
              </a:ext>
            </a:extLst>
          </p:cNvPr>
          <p:cNvSpPr>
            <a:spLocks noGrp="1"/>
          </p:cNvSpPr>
          <p:nvPr>
            <p:ph idx="1"/>
          </p:nvPr>
        </p:nvSpPr>
        <p:spPr/>
        <p:txBody>
          <a:bodyPr>
            <a:normAutofit lnSpcReduction="10000"/>
          </a:bodyPr>
          <a:lstStyle/>
          <a:p>
            <a:r>
              <a:rPr lang="en-US" dirty="0"/>
              <a:t>To run this program you have to:</a:t>
            </a:r>
          </a:p>
          <a:p>
            <a:pPr lvl="2">
              <a:buFont typeface="Wingdings" panose="05000000000000000000" pitchFamily="2" charset="2"/>
              <a:buChar char="Ø"/>
            </a:pPr>
            <a:r>
              <a:rPr lang="en-US" dirty="0"/>
              <a:t>Enable IP-forwarding in Windows.</a:t>
            </a:r>
          </a:p>
          <a:p>
            <a:pPr lvl="2">
              <a:buFont typeface="Wingdings" panose="05000000000000000000" pitchFamily="2" charset="2"/>
              <a:buChar char="Ø"/>
            </a:pPr>
            <a:endParaRPr lang="en-US" dirty="0"/>
          </a:p>
          <a:p>
            <a:r>
              <a:rPr lang="en-US" dirty="0"/>
              <a:t>To check the </a:t>
            </a:r>
            <a:r>
              <a:rPr lang="en-US" dirty="0" err="1"/>
              <a:t>ip</a:t>
            </a:r>
            <a:r>
              <a:rPr lang="en-US" dirty="0"/>
              <a:t> address of the current device:</a:t>
            </a:r>
          </a:p>
          <a:p>
            <a:pPr lvl="2">
              <a:buFont typeface="Wingdings" panose="05000000000000000000" pitchFamily="2" charset="2"/>
              <a:buChar char="Ø"/>
            </a:pPr>
            <a:r>
              <a:rPr lang="en-US" dirty="0"/>
              <a:t>Use ipconfig in the </a:t>
            </a:r>
            <a:r>
              <a:rPr lang="en-US" dirty="0" err="1"/>
              <a:t>cmd</a:t>
            </a:r>
            <a:endParaRPr lang="en-US" dirty="0"/>
          </a:p>
          <a:p>
            <a:pPr lvl="2">
              <a:buFont typeface="Wingdings" panose="05000000000000000000" pitchFamily="2" charset="2"/>
              <a:buChar char="Ø"/>
            </a:pPr>
            <a:endParaRPr lang="en-US" dirty="0"/>
          </a:p>
          <a:p>
            <a:r>
              <a:rPr lang="en-US" dirty="0"/>
              <a:t>To check the devices connected to the LAN network</a:t>
            </a:r>
          </a:p>
          <a:p>
            <a:pPr lvl="2">
              <a:buFont typeface="Wingdings" panose="05000000000000000000" pitchFamily="2" charset="2"/>
              <a:buChar char="Ø"/>
            </a:pPr>
            <a:r>
              <a:rPr lang="en-US" dirty="0"/>
              <a:t>Use </a:t>
            </a:r>
            <a:r>
              <a:rPr lang="en-US" dirty="0" err="1"/>
              <a:t>arp</a:t>
            </a:r>
            <a:r>
              <a:rPr lang="en-US" dirty="0"/>
              <a:t>  -a</a:t>
            </a:r>
          </a:p>
          <a:p>
            <a:pPr lvl="2">
              <a:buFont typeface="Wingdings" panose="05000000000000000000" pitchFamily="2" charset="2"/>
              <a:buChar char="Ø"/>
            </a:pPr>
            <a:endParaRPr lang="en-US" dirty="0"/>
          </a:p>
          <a:p>
            <a:r>
              <a:rPr lang="en-US" dirty="0"/>
              <a:t>To install </a:t>
            </a:r>
            <a:r>
              <a:rPr lang="en-US" dirty="0" err="1"/>
              <a:t>scapy.all</a:t>
            </a:r>
            <a:r>
              <a:rPr lang="en-US" dirty="0"/>
              <a:t> use the command</a:t>
            </a:r>
          </a:p>
          <a:p>
            <a:pPr lvl="2">
              <a:buFont typeface="Wingdings" panose="05000000000000000000" pitchFamily="2" charset="2"/>
              <a:buChar char="Ø"/>
            </a:pPr>
            <a:r>
              <a:rPr lang="en-US" dirty="0"/>
              <a:t> pip install </a:t>
            </a:r>
            <a:r>
              <a:rPr lang="en-US" dirty="0" err="1"/>
              <a:t>scapy</a:t>
            </a:r>
            <a:endParaRPr lang="en-US" dirty="0"/>
          </a:p>
        </p:txBody>
      </p:sp>
    </p:spTree>
    <p:extLst>
      <p:ext uri="{BB962C8B-B14F-4D97-AF65-F5344CB8AC3E}">
        <p14:creationId xmlns:p14="http://schemas.microsoft.com/office/powerpoint/2010/main" val="30606198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2B5CAD4-AC65-4C7C-9995-0726D8C82079}"/>
              </a:ext>
            </a:extLst>
          </p:cNvPr>
          <p:cNvSpPr>
            <a:spLocks noGrp="1"/>
          </p:cNvSpPr>
          <p:nvPr>
            <p:ph type="title"/>
          </p:nvPr>
        </p:nvSpPr>
        <p:spPr/>
        <p:txBody>
          <a:bodyPr/>
          <a:lstStyle/>
          <a:p>
            <a:r>
              <a:rPr lang="en-US" dirty="0"/>
              <a:t>Keyloggers</a:t>
            </a:r>
          </a:p>
        </p:txBody>
      </p:sp>
      <p:sp>
        <p:nvSpPr>
          <p:cNvPr id="5" name="Text Placeholder 4">
            <a:extLst>
              <a:ext uri="{FF2B5EF4-FFF2-40B4-BE49-F238E27FC236}">
                <a16:creationId xmlns:a16="http://schemas.microsoft.com/office/drawing/2014/main" id="{D9F5EE20-38BB-4C97-992E-591239155AE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758997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5F0ED-B1D5-40FA-8CED-7A3DF6D977EF}"/>
              </a:ext>
            </a:extLst>
          </p:cNvPr>
          <p:cNvSpPr>
            <a:spLocks noGrp="1"/>
          </p:cNvSpPr>
          <p:nvPr>
            <p:ph type="title"/>
          </p:nvPr>
        </p:nvSpPr>
        <p:spPr/>
        <p:txBody>
          <a:bodyPr/>
          <a:lstStyle/>
          <a:p>
            <a:r>
              <a:rPr lang="en-US" dirty="0"/>
              <a:t>Network Security Tools</a:t>
            </a:r>
          </a:p>
        </p:txBody>
      </p:sp>
      <p:sp>
        <p:nvSpPr>
          <p:cNvPr id="3" name="Content Placeholder 2">
            <a:extLst>
              <a:ext uri="{FF2B5EF4-FFF2-40B4-BE49-F238E27FC236}">
                <a16:creationId xmlns:a16="http://schemas.microsoft.com/office/drawing/2014/main" id="{069F033F-C2E0-4067-A77D-E1F4386E078C}"/>
              </a:ext>
            </a:extLst>
          </p:cNvPr>
          <p:cNvSpPr>
            <a:spLocks noGrp="1"/>
          </p:cNvSpPr>
          <p:nvPr>
            <p:ph idx="1"/>
          </p:nvPr>
        </p:nvSpPr>
        <p:spPr/>
        <p:txBody>
          <a:bodyPr/>
          <a:lstStyle/>
          <a:p>
            <a:r>
              <a:rPr lang="en-US" b="1" dirty="0"/>
              <a:t>Nmap</a:t>
            </a:r>
            <a:r>
              <a:rPr lang="en-US" dirty="0"/>
              <a:t> : open port and available services</a:t>
            </a:r>
          </a:p>
          <a:p>
            <a:r>
              <a:rPr lang="en-US" b="1" dirty="0" err="1"/>
              <a:t>Netdiscovery</a:t>
            </a:r>
            <a:r>
              <a:rPr lang="en-US" dirty="0"/>
              <a:t>: Ip address and Mac address of all devices on the same network</a:t>
            </a:r>
          </a:p>
          <a:p>
            <a:r>
              <a:rPr lang="en-US" b="1" dirty="0"/>
              <a:t>DNS lookup</a:t>
            </a:r>
            <a:r>
              <a:rPr lang="en-US" dirty="0"/>
              <a:t>: return the </a:t>
            </a:r>
            <a:r>
              <a:rPr lang="en-US" dirty="0" err="1"/>
              <a:t>dns</a:t>
            </a:r>
            <a:r>
              <a:rPr lang="en-US" dirty="0"/>
              <a:t> records that run the website</a:t>
            </a:r>
          </a:p>
          <a:p>
            <a:r>
              <a:rPr lang="en-US" b="1" dirty="0"/>
              <a:t>Hashing tool</a:t>
            </a:r>
            <a:r>
              <a:rPr lang="en-US" dirty="0"/>
              <a:t>: return hashed value for any input text</a:t>
            </a:r>
          </a:p>
          <a:p>
            <a:endParaRPr lang="en-US" dirty="0"/>
          </a:p>
        </p:txBody>
      </p:sp>
    </p:spTree>
    <p:extLst>
      <p:ext uri="{BB962C8B-B14F-4D97-AF65-F5344CB8AC3E}">
        <p14:creationId xmlns:p14="http://schemas.microsoft.com/office/powerpoint/2010/main" val="40721818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34E58E8-940C-4BD5-BBD8-9CE14390B46A}"/>
              </a:ext>
            </a:extLst>
          </p:cNvPr>
          <p:cNvSpPr>
            <a:spLocks noGrp="1"/>
          </p:cNvSpPr>
          <p:nvPr>
            <p:ph type="title"/>
          </p:nvPr>
        </p:nvSpPr>
        <p:spPr/>
        <p:txBody>
          <a:bodyPr/>
          <a:lstStyle/>
          <a:p>
            <a:r>
              <a:rPr lang="en-US" dirty="0"/>
              <a:t>What is keyloggers</a:t>
            </a:r>
          </a:p>
        </p:txBody>
      </p:sp>
      <p:sp>
        <p:nvSpPr>
          <p:cNvPr id="5" name="Content Placeholder 4">
            <a:extLst>
              <a:ext uri="{FF2B5EF4-FFF2-40B4-BE49-F238E27FC236}">
                <a16:creationId xmlns:a16="http://schemas.microsoft.com/office/drawing/2014/main" id="{DBE98606-AF3A-4CF7-8650-383D211B7CC5}"/>
              </a:ext>
            </a:extLst>
          </p:cNvPr>
          <p:cNvSpPr>
            <a:spLocks noGrp="1"/>
          </p:cNvSpPr>
          <p:nvPr>
            <p:ph idx="1"/>
          </p:nvPr>
        </p:nvSpPr>
        <p:spPr/>
        <p:txBody>
          <a:bodyPr/>
          <a:lstStyle/>
          <a:p>
            <a:r>
              <a:rPr lang="en-US" dirty="0"/>
              <a:t>Keyloggers are a particularly insidious type of spyware that can record and steal consecutive keystrokes (and much more) that the user enters on a device. </a:t>
            </a:r>
          </a:p>
          <a:p>
            <a:r>
              <a:rPr lang="en-US" dirty="0"/>
              <a:t>The term keylogger, or "keystroke logger," is self-explanatory: Software that logs what you type on your keyboard. </a:t>
            </a:r>
          </a:p>
          <a:p>
            <a:r>
              <a:rPr lang="en-US" dirty="0"/>
              <a:t>Record all keystroke in a file and send the file at a certain time to the attackers</a:t>
            </a:r>
          </a:p>
        </p:txBody>
      </p:sp>
    </p:spTree>
    <p:extLst>
      <p:ext uri="{BB962C8B-B14F-4D97-AF65-F5344CB8AC3E}">
        <p14:creationId xmlns:p14="http://schemas.microsoft.com/office/powerpoint/2010/main" val="32281930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0669A-EFAF-4F82-A819-EFFE851404A8}"/>
              </a:ext>
            </a:extLst>
          </p:cNvPr>
          <p:cNvSpPr>
            <a:spLocks noGrp="1"/>
          </p:cNvSpPr>
          <p:nvPr>
            <p:ph type="title"/>
          </p:nvPr>
        </p:nvSpPr>
        <p:spPr/>
        <p:txBody>
          <a:bodyPr/>
          <a:lstStyle/>
          <a:p>
            <a:r>
              <a:rPr lang="en-US" dirty="0"/>
              <a:t>The Processes of Keyloggers</a:t>
            </a:r>
          </a:p>
        </p:txBody>
      </p:sp>
      <p:sp>
        <p:nvSpPr>
          <p:cNvPr id="3" name="Content Placeholder 2">
            <a:extLst>
              <a:ext uri="{FF2B5EF4-FFF2-40B4-BE49-F238E27FC236}">
                <a16:creationId xmlns:a16="http://schemas.microsoft.com/office/drawing/2014/main" id="{30045D25-5418-4393-9EA0-8A641EE56032}"/>
              </a:ext>
            </a:extLst>
          </p:cNvPr>
          <p:cNvSpPr>
            <a:spLocks noGrp="1"/>
          </p:cNvSpPr>
          <p:nvPr>
            <p:ph idx="1"/>
          </p:nvPr>
        </p:nvSpPr>
        <p:spPr/>
        <p:txBody>
          <a:bodyPr/>
          <a:lstStyle/>
          <a:p>
            <a:r>
              <a:rPr lang="en-US" dirty="0"/>
              <a:t>Listen</a:t>
            </a:r>
          </a:p>
          <a:p>
            <a:r>
              <a:rPr lang="en-US" dirty="0"/>
              <a:t>Record</a:t>
            </a:r>
          </a:p>
          <a:p>
            <a:r>
              <a:rPr lang="en-US" dirty="0"/>
              <a:t>Wait time</a:t>
            </a:r>
          </a:p>
          <a:p>
            <a:r>
              <a:rPr lang="en-US" dirty="0"/>
              <a:t>Send data</a:t>
            </a:r>
          </a:p>
        </p:txBody>
      </p:sp>
    </p:spTree>
    <p:extLst>
      <p:ext uri="{BB962C8B-B14F-4D97-AF65-F5344CB8AC3E}">
        <p14:creationId xmlns:p14="http://schemas.microsoft.com/office/powerpoint/2010/main" val="19221844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72A28-2DCE-4FAA-A45D-2F870E626C20}"/>
              </a:ext>
            </a:extLst>
          </p:cNvPr>
          <p:cNvSpPr>
            <a:spLocks noGrp="1"/>
          </p:cNvSpPr>
          <p:nvPr>
            <p:ph type="title"/>
          </p:nvPr>
        </p:nvSpPr>
        <p:spPr/>
        <p:txBody>
          <a:bodyPr/>
          <a:lstStyle/>
          <a:p>
            <a:r>
              <a:rPr lang="en-US" dirty="0"/>
              <a:t>Keylogger : 1- Listen</a:t>
            </a:r>
          </a:p>
        </p:txBody>
      </p:sp>
      <p:pic>
        <p:nvPicPr>
          <p:cNvPr id="4" name="Content Placeholder 3">
            <a:extLst>
              <a:ext uri="{FF2B5EF4-FFF2-40B4-BE49-F238E27FC236}">
                <a16:creationId xmlns:a16="http://schemas.microsoft.com/office/drawing/2014/main" id="{51B4D858-195C-44C7-8C0D-B0F31E9A2C22}"/>
              </a:ext>
            </a:extLst>
          </p:cNvPr>
          <p:cNvPicPr>
            <a:picLocks noGrp="1" noChangeAspect="1"/>
          </p:cNvPicPr>
          <p:nvPr>
            <p:ph idx="1"/>
          </p:nvPr>
        </p:nvPicPr>
        <p:blipFill>
          <a:blip r:embed="rId2"/>
          <a:stretch>
            <a:fillRect/>
          </a:stretch>
        </p:blipFill>
        <p:spPr>
          <a:xfrm>
            <a:off x="1024467" y="1566333"/>
            <a:ext cx="9143999" cy="4926542"/>
          </a:xfrm>
          <a:prstGeom prst="rect">
            <a:avLst/>
          </a:prstGeom>
        </p:spPr>
      </p:pic>
    </p:spTree>
    <p:extLst>
      <p:ext uri="{BB962C8B-B14F-4D97-AF65-F5344CB8AC3E}">
        <p14:creationId xmlns:p14="http://schemas.microsoft.com/office/powerpoint/2010/main" val="13028608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791A3-51A3-4AB2-A0D4-2A4DCBFF2B3F}"/>
              </a:ext>
            </a:extLst>
          </p:cNvPr>
          <p:cNvSpPr>
            <a:spLocks noGrp="1"/>
          </p:cNvSpPr>
          <p:nvPr>
            <p:ph type="title"/>
          </p:nvPr>
        </p:nvSpPr>
        <p:spPr/>
        <p:txBody>
          <a:bodyPr/>
          <a:lstStyle/>
          <a:p>
            <a:r>
              <a:rPr lang="en-US" dirty="0"/>
              <a:t>Keylogger: 2-Record</a:t>
            </a:r>
          </a:p>
        </p:txBody>
      </p:sp>
      <p:pic>
        <p:nvPicPr>
          <p:cNvPr id="4" name="Content Placeholder 3">
            <a:extLst>
              <a:ext uri="{FF2B5EF4-FFF2-40B4-BE49-F238E27FC236}">
                <a16:creationId xmlns:a16="http://schemas.microsoft.com/office/drawing/2014/main" id="{D7ADCBA6-67AC-4E27-B8D7-5C10BA05B4FC}"/>
              </a:ext>
            </a:extLst>
          </p:cNvPr>
          <p:cNvPicPr>
            <a:picLocks noGrp="1" noChangeAspect="1"/>
          </p:cNvPicPr>
          <p:nvPr>
            <p:ph idx="1"/>
          </p:nvPr>
        </p:nvPicPr>
        <p:blipFill>
          <a:blip r:embed="rId2"/>
          <a:stretch>
            <a:fillRect/>
          </a:stretch>
        </p:blipFill>
        <p:spPr>
          <a:xfrm>
            <a:off x="973666" y="1825625"/>
            <a:ext cx="10515599" cy="4667250"/>
          </a:xfrm>
          <a:prstGeom prst="rect">
            <a:avLst/>
          </a:prstGeom>
        </p:spPr>
      </p:pic>
    </p:spTree>
    <p:extLst>
      <p:ext uri="{BB962C8B-B14F-4D97-AF65-F5344CB8AC3E}">
        <p14:creationId xmlns:p14="http://schemas.microsoft.com/office/powerpoint/2010/main" val="39183255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5C97B-CDB8-444B-8FDA-D2C6286330FD}"/>
              </a:ext>
            </a:extLst>
          </p:cNvPr>
          <p:cNvSpPr>
            <a:spLocks noGrp="1"/>
          </p:cNvSpPr>
          <p:nvPr>
            <p:ph type="title"/>
          </p:nvPr>
        </p:nvSpPr>
        <p:spPr/>
        <p:txBody>
          <a:bodyPr/>
          <a:lstStyle/>
          <a:p>
            <a:r>
              <a:rPr lang="en-US" dirty="0"/>
              <a:t>Keylogger: 3- Wait Time</a:t>
            </a:r>
          </a:p>
        </p:txBody>
      </p:sp>
      <p:sp>
        <p:nvSpPr>
          <p:cNvPr id="3" name="Content Placeholder 2">
            <a:extLst>
              <a:ext uri="{FF2B5EF4-FFF2-40B4-BE49-F238E27FC236}">
                <a16:creationId xmlns:a16="http://schemas.microsoft.com/office/drawing/2014/main" id="{3D600BA1-A369-4926-95F5-21B608D6B1F4}"/>
              </a:ext>
            </a:extLst>
          </p:cNvPr>
          <p:cNvSpPr>
            <a:spLocks noGrp="1"/>
          </p:cNvSpPr>
          <p:nvPr>
            <p:ph idx="1"/>
          </p:nvPr>
        </p:nvSpPr>
        <p:spPr/>
        <p:txBody>
          <a:bodyPr/>
          <a:lstStyle/>
          <a:p>
            <a:r>
              <a:rPr lang="en-US" dirty="0"/>
              <a:t>First:</a:t>
            </a:r>
          </a:p>
          <a:p>
            <a:pPr lvl="1"/>
            <a:r>
              <a:rPr lang="en-US" dirty="0"/>
              <a:t>from threading import Timer</a:t>
            </a:r>
          </a:p>
        </p:txBody>
      </p:sp>
    </p:spTree>
    <p:extLst>
      <p:ext uri="{BB962C8B-B14F-4D97-AF65-F5344CB8AC3E}">
        <p14:creationId xmlns:p14="http://schemas.microsoft.com/office/powerpoint/2010/main" val="29465431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D89CF-AF55-4510-9209-0CDBEAFF6350}"/>
              </a:ext>
            </a:extLst>
          </p:cNvPr>
          <p:cNvSpPr>
            <a:spLocks noGrp="1"/>
          </p:cNvSpPr>
          <p:nvPr>
            <p:ph type="title"/>
          </p:nvPr>
        </p:nvSpPr>
        <p:spPr/>
        <p:txBody>
          <a:bodyPr/>
          <a:lstStyle/>
          <a:p>
            <a:r>
              <a:rPr lang="en-US" dirty="0"/>
              <a:t>Keylogger: 3- Wait Time</a:t>
            </a:r>
          </a:p>
        </p:txBody>
      </p:sp>
      <p:pic>
        <p:nvPicPr>
          <p:cNvPr id="8" name="Content Placeholder 7">
            <a:extLst>
              <a:ext uri="{FF2B5EF4-FFF2-40B4-BE49-F238E27FC236}">
                <a16:creationId xmlns:a16="http://schemas.microsoft.com/office/drawing/2014/main" id="{9832A02B-3B1D-4B4A-A5DB-C88EDFD41795}"/>
              </a:ext>
            </a:extLst>
          </p:cNvPr>
          <p:cNvPicPr>
            <a:picLocks noGrp="1" noChangeAspect="1"/>
          </p:cNvPicPr>
          <p:nvPr>
            <p:ph idx="1"/>
          </p:nvPr>
        </p:nvPicPr>
        <p:blipFill>
          <a:blip r:embed="rId2"/>
          <a:stretch>
            <a:fillRect/>
          </a:stretch>
        </p:blipFill>
        <p:spPr>
          <a:xfrm>
            <a:off x="1041400" y="1535502"/>
            <a:ext cx="10033000" cy="4957373"/>
          </a:xfrm>
          <a:prstGeom prst="rect">
            <a:avLst/>
          </a:prstGeom>
        </p:spPr>
      </p:pic>
    </p:spTree>
    <p:extLst>
      <p:ext uri="{BB962C8B-B14F-4D97-AF65-F5344CB8AC3E}">
        <p14:creationId xmlns:p14="http://schemas.microsoft.com/office/powerpoint/2010/main" val="18338866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97CAB-E5E3-483E-9442-6FB41A19BB1D}"/>
              </a:ext>
            </a:extLst>
          </p:cNvPr>
          <p:cNvSpPr>
            <a:spLocks noGrp="1"/>
          </p:cNvSpPr>
          <p:nvPr>
            <p:ph type="title"/>
          </p:nvPr>
        </p:nvSpPr>
        <p:spPr/>
        <p:txBody>
          <a:bodyPr/>
          <a:lstStyle/>
          <a:p>
            <a:r>
              <a:rPr lang="en-US" dirty="0"/>
              <a:t>Keylogger: 4- Send data</a:t>
            </a:r>
          </a:p>
        </p:txBody>
      </p:sp>
      <p:sp>
        <p:nvSpPr>
          <p:cNvPr id="3" name="Content Placeholder 2">
            <a:extLst>
              <a:ext uri="{FF2B5EF4-FFF2-40B4-BE49-F238E27FC236}">
                <a16:creationId xmlns:a16="http://schemas.microsoft.com/office/drawing/2014/main" id="{0E65E7A0-C616-47AB-8A4D-2A659A1F1160}"/>
              </a:ext>
            </a:extLst>
          </p:cNvPr>
          <p:cNvSpPr>
            <a:spLocks noGrp="1"/>
          </p:cNvSpPr>
          <p:nvPr>
            <p:ph idx="1"/>
          </p:nvPr>
        </p:nvSpPr>
        <p:spPr/>
        <p:txBody>
          <a:bodyPr/>
          <a:lstStyle/>
          <a:p>
            <a:r>
              <a:rPr lang="en-US" dirty="0"/>
              <a:t>First</a:t>
            </a:r>
          </a:p>
          <a:p>
            <a:pPr lvl="1"/>
            <a:r>
              <a:rPr lang="en-US" dirty="0"/>
              <a:t>From </a:t>
            </a:r>
            <a:r>
              <a:rPr lang="en-US" dirty="0" err="1"/>
              <a:t>smtplib</a:t>
            </a:r>
            <a:r>
              <a:rPr lang="en-US" dirty="0"/>
              <a:t> import SMTP</a:t>
            </a:r>
          </a:p>
        </p:txBody>
      </p:sp>
    </p:spTree>
    <p:extLst>
      <p:ext uri="{BB962C8B-B14F-4D97-AF65-F5344CB8AC3E}">
        <p14:creationId xmlns:p14="http://schemas.microsoft.com/office/powerpoint/2010/main" val="9745310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17B28-8715-480A-A86D-6FF8634D89C6}"/>
              </a:ext>
            </a:extLst>
          </p:cNvPr>
          <p:cNvSpPr>
            <a:spLocks noGrp="1"/>
          </p:cNvSpPr>
          <p:nvPr>
            <p:ph type="title"/>
          </p:nvPr>
        </p:nvSpPr>
        <p:spPr/>
        <p:txBody>
          <a:bodyPr/>
          <a:lstStyle/>
          <a:p>
            <a:r>
              <a:rPr lang="en-US" dirty="0"/>
              <a:t>Keylogger: 4- Send data</a:t>
            </a:r>
          </a:p>
        </p:txBody>
      </p:sp>
      <p:pic>
        <p:nvPicPr>
          <p:cNvPr id="4" name="Content Placeholder 3">
            <a:extLst>
              <a:ext uri="{FF2B5EF4-FFF2-40B4-BE49-F238E27FC236}">
                <a16:creationId xmlns:a16="http://schemas.microsoft.com/office/drawing/2014/main" id="{3230A3F0-364A-4866-A007-419403944DB2}"/>
              </a:ext>
            </a:extLst>
          </p:cNvPr>
          <p:cNvPicPr>
            <a:picLocks noGrp="1" noChangeAspect="1"/>
          </p:cNvPicPr>
          <p:nvPr>
            <p:ph idx="1"/>
          </p:nvPr>
        </p:nvPicPr>
        <p:blipFill>
          <a:blip r:embed="rId2"/>
          <a:stretch>
            <a:fillRect/>
          </a:stretch>
        </p:blipFill>
        <p:spPr>
          <a:xfrm>
            <a:off x="532654" y="1731203"/>
            <a:ext cx="11126691" cy="3729797"/>
          </a:xfrm>
          <a:prstGeom prst="rect">
            <a:avLst/>
          </a:prstGeom>
        </p:spPr>
      </p:pic>
      <p:sp>
        <p:nvSpPr>
          <p:cNvPr id="5" name="TextBox 4">
            <a:extLst>
              <a:ext uri="{FF2B5EF4-FFF2-40B4-BE49-F238E27FC236}">
                <a16:creationId xmlns:a16="http://schemas.microsoft.com/office/drawing/2014/main" id="{C52C706F-7E61-45FD-934A-D34FAFECAF8F}"/>
              </a:ext>
            </a:extLst>
          </p:cNvPr>
          <p:cNvSpPr txBox="1"/>
          <p:nvPr/>
        </p:nvSpPr>
        <p:spPr>
          <a:xfrm>
            <a:off x="1435100" y="5829300"/>
            <a:ext cx="9918700" cy="646331"/>
          </a:xfrm>
          <a:prstGeom prst="rect">
            <a:avLst/>
          </a:prstGeom>
          <a:noFill/>
        </p:spPr>
        <p:txBody>
          <a:bodyPr wrap="square" rtlCol="0">
            <a:spAutoFit/>
          </a:bodyPr>
          <a:lstStyle/>
          <a:p>
            <a:r>
              <a:rPr lang="en-US" dirty="0">
                <a:hlinkClick r:id="rId3"/>
              </a:rPr>
              <a:t>https://myaccount.google.com/u/4/lesssecureapps</a:t>
            </a:r>
            <a:endParaRPr lang="en-US" dirty="0"/>
          </a:p>
          <a:p>
            <a:endParaRPr lang="en-US" dirty="0"/>
          </a:p>
        </p:txBody>
      </p:sp>
    </p:spTree>
    <p:extLst>
      <p:ext uri="{BB962C8B-B14F-4D97-AF65-F5344CB8AC3E}">
        <p14:creationId xmlns:p14="http://schemas.microsoft.com/office/powerpoint/2010/main" val="761052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D4207-4E1E-4745-87DB-2E7558ECC2DC}"/>
              </a:ext>
            </a:extLst>
          </p:cNvPr>
          <p:cNvSpPr>
            <a:spLocks noGrp="1"/>
          </p:cNvSpPr>
          <p:nvPr>
            <p:ph type="title"/>
          </p:nvPr>
        </p:nvSpPr>
        <p:spPr/>
        <p:txBody>
          <a:bodyPr/>
          <a:lstStyle/>
          <a:p>
            <a:r>
              <a:rPr lang="en-US" dirty="0"/>
              <a:t>Hash Breaker.</a:t>
            </a:r>
          </a:p>
        </p:txBody>
      </p:sp>
      <p:sp>
        <p:nvSpPr>
          <p:cNvPr id="3" name="Content Placeholder 2">
            <a:extLst>
              <a:ext uri="{FF2B5EF4-FFF2-40B4-BE49-F238E27FC236}">
                <a16:creationId xmlns:a16="http://schemas.microsoft.com/office/drawing/2014/main" id="{CAFAAB05-15E8-4C07-8DFE-4F22693D04D1}"/>
              </a:ext>
            </a:extLst>
          </p:cNvPr>
          <p:cNvSpPr>
            <a:spLocks noGrp="1"/>
          </p:cNvSpPr>
          <p:nvPr>
            <p:ph idx="1"/>
          </p:nvPr>
        </p:nvSpPr>
        <p:spPr/>
        <p:txBody>
          <a:bodyPr/>
          <a:lstStyle/>
          <a:p>
            <a:r>
              <a:rPr lang="en-US" b="1" dirty="0"/>
              <a:t>Brute-force attack definition:</a:t>
            </a:r>
            <a:r>
              <a:rPr lang="en-US" dirty="0"/>
              <a:t> </a:t>
            </a:r>
            <a:endParaRPr lang="en-US" b="1" dirty="0"/>
          </a:p>
          <a:p>
            <a:r>
              <a:rPr lang="en-US" dirty="0"/>
              <a:t>“An attack in which cybercriminals utilize trial-and-error tactics to decode passwords, personal identification numbers (PINs), and other forms of login data by leveraging automated software to test large quantities of possible combinations.”</a:t>
            </a:r>
          </a:p>
          <a:p>
            <a:r>
              <a:rPr lang="en-US" b="1" dirty="0"/>
              <a:t>Dictionary attack definition:</a:t>
            </a:r>
          </a:p>
          <a:p>
            <a:r>
              <a:rPr lang="en-US" dirty="0"/>
              <a:t>“A type of brute force attack where an intruder attempts to crack a password-protected security system with a “dictionary list” of common words and phrases used by businesses and individuals.”</a:t>
            </a:r>
          </a:p>
          <a:p>
            <a:endParaRPr lang="en-US" dirty="0"/>
          </a:p>
        </p:txBody>
      </p:sp>
    </p:spTree>
    <p:extLst>
      <p:ext uri="{BB962C8B-B14F-4D97-AF65-F5344CB8AC3E}">
        <p14:creationId xmlns:p14="http://schemas.microsoft.com/office/powerpoint/2010/main" val="37924207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1E895-1978-4E4B-9FDF-E02A35A49A0E}"/>
              </a:ext>
            </a:extLst>
          </p:cNvPr>
          <p:cNvSpPr>
            <a:spLocks noGrp="1"/>
          </p:cNvSpPr>
          <p:nvPr>
            <p:ph type="title"/>
          </p:nvPr>
        </p:nvSpPr>
        <p:spPr/>
        <p:txBody>
          <a:bodyPr/>
          <a:lstStyle/>
          <a:p>
            <a:r>
              <a:rPr lang="en-US" dirty="0"/>
              <a:t>Hash Breaker</a:t>
            </a:r>
          </a:p>
        </p:txBody>
      </p:sp>
      <p:sp>
        <p:nvSpPr>
          <p:cNvPr id="3" name="Content Placeholder 2">
            <a:extLst>
              <a:ext uri="{FF2B5EF4-FFF2-40B4-BE49-F238E27FC236}">
                <a16:creationId xmlns:a16="http://schemas.microsoft.com/office/drawing/2014/main" id="{D6AE3AA2-B80F-4DB0-AE6A-AADE185F6F39}"/>
              </a:ext>
            </a:extLst>
          </p:cNvPr>
          <p:cNvSpPr>
            <a:spLocks noGrp="1"/>
          </p:cNvSpPr>
          <p:nvPr>
            <p:ph idx="1"/>
          </p:nvPr>
        </p:nvSpPr>
        <p:spPr/>
        <p:txBody>
          <a:bodyPr/>
          <a:lstStyle/>
          <a:p>
            <a:r>
              <a:rPr lang="en-US" dirty="0"/>
              <a:t>In this work we introduce a hash breaker function that mainly utilizes the Dictionary Method.</a:t>
            </a:r>
          </a:p>
        </p:txBody>
      </p:sp>
    </p:spTree>
    <p:extLst>
      <p:ext uri="{BB962C8B-B14F-4D97-AF65-F5344CB8AC3E}">
        <p14:creationId xmlns:p14="http://schemas.microsoft.com/office/powerpoint/2010/main" val="2707280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97AED-81EA-463D-BEFB-0AC6D20204BC}"/>
              </a:ext>
            </a:extLst>
          </p:cNvPr>
          <p:cNvSpPr>
            <a:spLocks noGrp="1"/>
          </p:cNvSpPr>
          <p:nvPr>
            <p:ph type="title"/>
          </p:nvPr>
        </p:nvSpPr>
        <p:spPr/>
        <p:txBody>
          <a:bodyPr/>
          <a:lstStyle/>
          <a:p>
            <a:r>
              <a:rPr lang="en-US" dirty="0"/>
              <a:t>Port scanner</a:t>
            </a:r>
          </a:p>
        </p:txBody>
      </p:sp>
      <p:sp>
        <p:nvSpPr>
          <p:cNvPr id="3" name="Content Placeholder 2">
            <a:extLst>
              <a:ext uri="{FF2B5EF4-FFF2-40B4-BE49-F238E27FC236}">
                <a16:creationId xmlns:a16="http://schemas.microsoft.com/office/drawing/2014/main" id="{63F46597-12C2-4882-A49E-768CA63ADF2C}"/>
              </a:ext>
            </a:extLst>
          </p:cNvPr>
          <p:cNvSpPr>
            <a:spLocks noGrp="1"/>
          </p:cNvSpPr>
          <p:nvPr>
            <p:ph idx="1"/>
          </p:nvPr>
        </p:nvSpPr>
        <p:spPr/>
        <p:txBody>
          <a:bodyPr/>
          <a:lstStyle/>
          <a:p>
            <a:r>
              <a:rPr lang="en-US" dirty="0"/>
              <a:t>Software take the IP address return all open ports in the system.</a:t>
            </a:r>
          </a:p>
        </p:txBody>
      </p:sp>
    </p:spTree>
    <p:extLst>
      <p:ext uri="{BB962C8B-B14F-4D97-AF65-F5344CB8AC3E}">
        <p14:creationId xmlns:p14="http://schemas.microsoft.com/office/powerpoint/2010/main" val="2764510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35EF3-C2F6-4593-A6DD-461FF9CC9E3C}"/>
              </a:ext>
            </a:extLst>
          </p:cNvPr>
          <p:cNvSpPr>
            <a:spLocks noGrp="1"/>
          </p:cNvSpPr>
          <p:nvPr>
            <p:ph type="title"/>
          </p:nvPr>
        </p:nvSpPr>
        <p:spPr/>
        <p:txBody>
          <a:bodyPr/>
          <a:lstStyle/>
          <a:p>
            <a:r>
              <a:rPr lang="en-US" dirty="0"/>
              <a:t>Hash Breaker</a:t>
            </a:r>
          </a:p>
        </p:txBody>
      </p:sp>
      <p:pic>
        <p:nvPicPr>
          <p:cNvPr id="4" name="Content Placeholder 3">
            <a:extLst>
              <a:ext uri="{FF2B5EF4-FFF2-40B4-BE49-F238E27FC236}">
                <a16:creationId xmlns:a16="http://schemas.microsoft.com/office/drawing/2014/main" id="{4773E99A-E304-462D-8788-5F4A8A75871A}"/>
              </a:ext>
            </a:extLst>
          </p:cNvPr>
          <p:cNvPicPr>
            <a:picLocks noGrp="1" noChangeAspect="1"/>
          </p:cNvPicPr>
          <p:nvPr>
            <p:ph idx="1"/>
          </p:nvPr>
        </p:nvPicPr>
        <p:blipFill>
          <a:blip r:embed="rId2"/>
          <a:stretch>
            <a:fillRect/>
          </a:stretch>
        </p:blipFill>
        <p:spPr>
          <a:xfrm>
            <a:off x="838200" y="1984529"/>
            <a:ext cx="10515600" cy="4033530"/>
          </a:xfrm>
          <a:prstGeom prst="rect">
            <a:avLst/>
          </a:prstGeom>
        </p:spPr>
      </p:pic>
    </p:spTree>
    <p:extLst>
      <p:ext uri="{BB962C8B-B14F-4D97-AF65-F5344CB8AC3E}">
        <p14:creationId xmlns:p14="http://schemas.microsoft.com/office/powerpoint/2010/main" val="129911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A0A69-ED06-4D43-A06A-E272A73CBA82}"/>
              </a:ext>
            </a:extLst>
          </p:cNvPr>
          <p:cNvSpPr>
            <a:spLocks noGrp="1"/>
          </p:cNvSpPr>
          <p:nvPr>
            <p:ph type="title"/>
          </p:nvPr>
        </p:nvSpPr>
        <p:spPr/>
        <p:txBody>
          <a:bodyPr/>
          <a:lstStyle/>
          <a:p>
            <a:r>
              <a:rPr lang="en-US" dirty="0"/>
              <a:t>Simple port scanner “80 on google”</a:t>
            </a:r>
          </a:p>
        </p:txBody>
      </p:sp>
      <p:sp>
        <p:nvSpPr>
          <p:cNvPr id="3" name="Content Placeholder 2">
            <a:extLst>
              <a:ext uri="{FF2B5EF4-FFF2-40B4-BE49-F238E27FC236}">
                <a16:creationId xmlns:a16="http://schemas.microsoft.com/office/drawing/2014/main" id="{4F7FF083-9500-4401-BE7A-E7F6483ABF4E}"/>
              </a:ext>
            </a:extLst>
          </p:cNvPr>
          <p:cNvSpPr>
            <a:spLocks noGrp="1"/>
          </p:cNvSpPr>
          <p:nvPr>
            <p:ph idx="1"/>
          </p:nvPr>
        </p:nvSpPr>
        <p:spPr/>
        <p:txBody>
          <a:bodyPr>
            <a:normAutofit fontScale="92500" lnSpcReduction="20000"/>
          </a:bodyPr>
          <a:lstStyle/>
          <a:p>
            <a:pPr marL="0" indent="0">
              <a:buNone/>
            </a:pPr>
            <a:r>
              <a:rPr lang="en-US" dirty="0"/>
              <a:t>import socket</a:t>
            </a:r>
          </a:p>
          <a:p>
            <a:pPr marL="0" indent="0">
              <a:buNone/>
            </a:pPr>
            <a:r>
              <a:rPr lang="en-US" dirty="0"/>
              <a:t>target ="172.217.21.14“ </a:t>
            </a:r>
          </a:p>
          <a:p>
            <a:pPr marL="0" indent="0">
              <a:buNone/>
            </a:pPr>
            <a:r>
              <a:rPr lang="en-US" dirty="0"/>
              <a:t>p =80 # 443</a:t>
            </a:r>
          </a:p>
          <a:p>
            <a:pPr marL="0" indent="0">
              <a:buNone/>
            </a:pPr>
            <a:r>
              <a:rPr lang="en-US" dirty="0"/>
              <a:t>s= </a:t>
            </a:r>
            <a:r>
              <a:rPr lang="en-US" dirty="0" err="1"/>
              <a:t>socket.socket</a:t>
            </a:r>
            <a:r>
              <a:rPr lang="en-US" dirty="0"/>
              <a:t>(</a:t>
            </a:r>
            <a:r>
              <a:rPr lang="en-US" dirty="0" err="1"/>
              <a:t>socket.AF_INET</a:t>
            </a:r>
            <a:r>
              <a:rPr lang="en-US" dirty="0"/>
              <a:t>, </a:t>
            </a:r>
            <a:r>
              <a:rPr lang="en-US" dirty="0" err="1"/>
              <a:t>socket.SOCK_STREAM</a:t>
            </a:r>
            <a:r>
              <a:rPr lang="en-US" dirty="0"/>
              <a:t>)</a:t>
            </a:r>
          </a:p>
          <a:p>
            <a:pPr marL="0" indent="0">
              <a:buNone/>
            </a:pPr>
            <a:r>
              <a:rPr lang="en-US" dirty="0" err="1"/>
              <a:t>s.settimeout</a:t>
            </a:r>
            <a:r>
              <a:rPr lang="en-US" dirty="0"/>
              <a:t>(1)</a:t>
            </a:r>
          </a:p>
          <a:p>
            <a:pPr marL="0" indent="0">
              <a:buNone/>
            </a:pPr>
            <a:r>
              <a:rPr lang="en-US" dirty="0"/>
              <a:t>r= </a:t>
            </a:r>
            <a:r>
              <a:rPr lang="en-US" dirty="0" err="1"/>
              <a:t>s.connect_ex</a:t>
            </a:r>
            <a:r>
              <a:rPr lang="en-US" dirty="0"/>
              <a:t>((</a:t>
            </a:r>
            <a:r>
              <a:rPr lang="en-US" dirty="0" err="1"/>
              <a:t>target,p</a:t>
            </a:r>
            <a:r>
              <a:rPr lang="en-US" dirty="0"/>
              <a:t>))</a:t>
            </a:r>
          </a:p>
          <a:p>
            <a:pPr marL="0" indent="0">
              <a:buNone/>
            </a:pPr>
            <a:r>
              <a:rPr lang="en-US" dirty="0"/>
              <a:t>if r== 0:</a:t>
            </a:r>
          </a:p>
          <a:p>
            <a:pPr marL="0" indent="0">
              <a:buNone/>
            </a:pPr>
            <a:r>
              <a:rPr lang="en-US" dirty="0"/>
              <a:t>    service = </a:t>
            </a:r>
            <a:r>
              <a:rPr lang="en-US" dirty="0" err="1"/>
              <a:t>socket.getservbyport</a:t>
            </a:r>
            <a:r>
              <a:rPr lang="en-US" dirty="0"/>
              <a:t>(p)</a:t>
            </a:r>
          </a:p>
          <a:p>
            <a:pPr marL="0" indent="0">
              <a:buNone/>
            </a:pPr>
            <a:r>
              <a:rPr lang="en-US" dirty="0"/>
              <a:t>    print("...[ * {} * is open --&gt; {} ]".format(</a:t>
            </a:r>
            <a:r>
              <a:rPr lang="en-US" dirty="0" err="1"/>
              <a:t>p,service</a:t>
            </a:r>
            <a:r>
              <a:rPr lang="en-US" dirty="0"/>
              <a:t>))</a:t>
            </a:r>
          </a:p>
          <a:p>
            <a:pPr marL="0" indent="0">
              <a:buNone/>
            </a:pPr>
            <a:r>
              <a:rPr lang="en-US" dirty="0" err="1"/>
              <a:t>s.close</a:t>
            </a:r>
            <a:r>
              <a:rPr lang="en-US" dirty="0"/>
              <a:t>()</a:t>
            </a:r>
          </a:p>
          <a:p>
            <a:endParaRPr lang="en-US" dirty="0"/>
          </a:p>
        </p:txBody>
      </p:sp>
    </p:spTree>
    <p:extLst>
      <p:ext uri="{BB962C8B-B14F-4D97-AF65-F5344CB8AC3E}">
        <p14:creationId xmlns:p14="http://schemas.microsoft.com/office/powerpoint/2010/main" val="3139375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39D2A-FAFA-4281-A71A-EBCE477CC2B0}"/>
              </a:ext>
            </a:extLst>
          </p:cNvPr>
          <p:cNvSpPr>
            <a:spLocks noGrp="1"/>
          </p:cNvSpPr>
          <p:nvPr>
            <p:ph type="title"/>
          </p:nvPr>
        </p:nvSpPr>
        <p:spPr/>
        <p:txBody>
          <a:bodyPr/>
          <a:lstStyle/>
          <a:p>
            <a:r>
              <a:rPr lang="en-US" dirty="0" err="1"/>
              <a:t>Connect_ex</a:t>
            </a:r>
            <a:endParaRPr lang="en-US" dirty="0"/>
          </a:p>
        </p:txBody>
      </p:sp>
      <p:sp>
        <p:nvSpPr>
          <p:cNvPr id="3" name="Content Placeholder 2">
            <a:extLst>
              <a:ext uri="{FF2B5EF4-FFF2-40B4-BE49-F238E27FC236}">
                <a16:creationId xmlns:a16="http://schemas.microsoft.com/office/drawing/2014/main" id="{C0BC606F-7EBD-43EA-B4C4-BAD22EF13988}"/>
              </a:ext>
            </a:extLst>
          </p:cNvPr>
          <p:cNvSpPr>
            <a:spLocks noGrp="1"/>
          </p:cNvSpPr>
          <p:nvPr>
            <p:ph idx="1"/>
          </p:nvPr>
        </p:nvSpPr>
        <p:spPr/>
        <p:txBody>
          <a:bodyPr/>
          <a:lstStyle/>
          <a:p>
            <a:r>
              <a:rPr lang="en-US" dirty="0" err="1"/>
              <a:t>connect_ex</a:t>
            </a:r>
            <a:r>
              <a:rPr lang="en-US" dirty="0"/>
              <a:t>((</a:t>
            </a:r>
            <a:r>
              <a:rPr lang="en-US" dirty="0" err="1"/>
              <a:t>ip</a:t>
            </a:r>
            <a:r>
              <a:rPr lang="en-US" dirty="0"/>
              <a:t>, p))</a:t>
            </a:r>
          </a:p>
          <a:p>
            <a:endParaRPr lang="en-US" dirty="0"/>
          </a:p>
          <a:p>
            <a:r>
              <a:rPr lang="en-US" dirty="0"/>
              <a:t>This function returns a </a:t>
            </a:r>
            <a:r>
              <a:rPr lang="en-US" u="sng" dirty="0"/>
              <a:t>code</a:t>
            </a:r>
            <a:r>
              <a:rPr lang="en-US" dirty="0"/>
              <a:t>:</a:t>
            </a:r>
          </a:p>
          <a:p>
            <a:pPr lvl="1"/>
            <a:r>
              <a:rPr lang="en-US" dirty="0"/>
              <a:t>0 if the port is open</a:t>
            </a:r>
          </a:p>
          <a:p>
            <a:pPr lvl="1"/>
            <a:r>
              <a:rPr lang="en-US" dirty="0"/>
              <a:t>111 or 11 if the port is close. </a:t>
            </a:r>
          </a:p>
        </p:txBody>
      </p:sp>
    </p:spTree>
    <p:extLst>
      <p:ext uri="{BB962C8B-B14F-4D97-AF65-F5344CB8AC3E}">
        <p14:creationId xmlns:p14="http://schemas.microsoft.com/office/powerpoint/2010/main" val="116545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05EBB-74AF-487C-9224-2DF4BCBAF830}"/>
              </a:ext>
            </a:extLst>
          </p:cNvPr>
          <p:cNvSpPr>
            <a:spLocks noGrp="1"/>
          </p:cNvSpPr>
          <p:nvPr>
            <p:ph type="title"/>
          </p:nvPr>
        </p:nvSpPr>
        <p:spPr/>
        <p:txBody>
          <a:bodyPr/>
          <a:lstStyle/>
          <a:p>
            <a:r>
              <a:rPr lang="en-US" dirty="0"/>
              <a:t>Several ports in Google</a:t>
            </a:r>
          </a:p>
        </p:txBody>
      </p:sp>
      <p:sp>
        <p:nvSpPr>
          <p:cNvPr id="3" name="Content Placeholder 2">
            <a:extLst>
              <a:ext uri="{FF2B5EF4-FFF2-40B4-BE49-F238E27FC236}">
                <a16:creationId xmlns:a16="http://schemas.microsoft.com/office/drawing/2014/main" id="{24E04D95-3403-4D09-9274-A2A5F51BAC76}"/>
              </a:ext>
            </a:extLst>
          </p:cNvPr>
          <p:cNvSpPr>
            <a:spLocks noGrp="1"/>
          </p:cNvSpPr>
          <p:nvPr>
            <p:ph idx="1"/>
          </p:nvPr>
        </p:nvSpPr>
        <p:spPr/>
        <p:txBody>
          <a:bodyPr>
            <a:normAutofit fontScale="77500" lnSpcReduction="20000"/>
          </a:bodyPr>
          <a:lstStyle/>
          <a:p>
            <a:r>
              <a:rPr lang="en-US" dirty="0"/>
              <a:t>import socket</a:t>
            </a:r>
          </a:p>
          <a:p>
            <a:r>
              <a:rPr lang="en-US" dirty="0"/>
              <a:t>target ="172.217.21.14“ # input</a:t>
            </a:r>
          </a:p>
          <a:p>
            <a:r>
              <a:rPr lang="en-US" dirty="0"/>
              <a:t>#p =80</a:t>
            </a:r>
          </a:p>
          <a:p>
            <a:r>
              <a:rPr lang="fr-FR" dirty="0"/>
              <a:t>ports =[80, 443, 21, 23, 25, 24, 56] # range</a:t>
            </a:r>
          </a:p>
          <a:p>
            <a:r>
              <a:rPr lang="en-US" dirty="0"/>
              <a:t>for p in ports:</a:t>
            </a:r>
          </a:p>
          <a:p>
            <a:r>
              <a:rPr lang="en-US" dirty="0"/>
              <a:t>    s= </a:t>
            </a:r>
            <a:r>
              <a:rPr lang="en-US" dirty="0" err="1"/>
              <a:t>socket.socket</a:t>
            </a:r>
            <a:r>
              <a:rPr lang="en-US" dirty="0"/>
              <a:t>(</a:t>
            </a:r>
            <a:r>
              <a:rPr lang="en-US" dirty="0" err="1"/>
              <a:t>socket.AF_INET</a:t>
            </a:r>
            <a:r>
              <a:rPr lang="en-US" dirty="0"/>
              <a:t>, </a:t>
            </a:r>
            <a:r>
              <a:rPr lang="en-US" dirty="0" err="1"/>
              <a:t>socket.SOCK_STREAM</a:t>
            </a:r>
            <a:r>
              <a:rPr lang="en-US" dirty="0"/>
              <a:t>)</a:t>
            </a:r>
          </a:p>
          <a:p>
            <a:r>
              <a:rPr lang="en-US" dirty="0"/>
              <a:t>    </a:t>
            </a:r>
            <a:r>
              <a:rPr lang="en-US" dirty="0" err="1"/>
              <a:t>s.settimeout</a:t>
            </a:r>
            <a:r>
              <a:rPr lang="en-US" dirty="0"/>
              <a:t>(1)</a:t>
            </a:r>
          </a:p>
          <a:p>
            <a:r>
              <a:rPr lang="en-US" dirty="0"/>
              <a:t>    r= </a:t>
            </a:r>
            <a:r>
              <a:rPr lang="en-US" dirty="0" err="1"/>
              <a:t>s.connect_ex</a:t>
            </a:r>
            <a:r>
              <a:rPr lang="en-US" dirty="0"/>
              <a:t>((</a:t>
            </a:r>
            <a:r>
              <a:rPr lang="en-US" dirty="0" err="1"/>
              <a:t>target,p</a:t>
            </a:r>
            <a:r>
              <a:rPr lang="en-US" dirty="0"/>
              <a:t>))</a:t>
            </a:r>
          </a:p>
          <a:p>
            <a:r>
              <a:rPr lang="en-US" dirty="0"/>
              <a:t>    if r== 0:</a:t>
            </a:r>
          </a:p>
          <a:p>
            <a:r>
              <a:rPr lang="en-US" dirty="0"/>
              <a:t>        service = </a:t>
            </a:r>
            <a:r>
              <a:rPr lang="en-US" dirty="0" err="1"/>
              <a:t>socket.getservbyport</a:t>
            </a:r>
            <a:r>
              <a:rPr lang="en-US" dirty="0"/>
              <a:t>(p)</a:t>
            </a:r>
          </a:p>
          <a:p>
            <a:r>
              <a:rPr lang="en-US" dirty="0"/>
              <a:t>        print("...[ * {} * is open --&gt; {} ]".format(</a:t>
            </a:r>
            <a:r>
              <a:rPr lang="en-US" dirty="0" err="1"/>
              <a:t>p,service</a:t>
            </a:r>
            <a:r>
              <a:rPr lang="en-US" dirty="0"/>
              <a:t>))</a:t>
            </a:r>
          </a:p>
          <a:p>
            <a:r>
              <a:rPr lang="en-US" dirty="0"/>
              <a:t>    </a:t>
            </a:r>
            <a:r>
              <a:rPr lang="en-US" dirty="0" err="1"/>
              <a:t>s.close</a:t>
            </a:r>
            <a:r>
              <a:rPr lang="en-US" dirty="0"/>
              <a:t>()</a:t>
            </a:r>
          </a:p>
          <a:p>
            <a:endParaRPr lang="en-US" dirty="0"/>
          </a:p>
        </p:txBody>
      </p:sp>
    </p:spTree>
    <p:extLst>
      <p:ext uri="{BB962C8B-B14F-4D97-AF65-F5344CB8AC3E}">
        <p14:creationId xmlns:p14="http://schemas.microsoft.com/office/powerpoint/2010/main" val="4092002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DB913-3F48-4C32-950D-F0B4B593D69D}"/>
              </a:ext>
            </a:extLst>
          </p:cNvPr>
          <p:cNvSpPr>
            <a:spLocks noGrp="1"/>
          </p:cNvSpPr>
          <p:nvPr>
            <p:ph type="title"/>
          </p:nvPr>
        </p:nvSpPr>
        <p:spPr/>
        <p:txBody>
          <a:bodyPr/>
          <a:lstStyle/>
          <a:p>
            <a:r>
              <a:rPr lang="en-US" dirty="0"/>
              <a:t> </a:t>
            </a:r>
            <a:r>
              <a:rPr lang="en-US" dirty="0" err="1"/>
              <a:t>s.settimeout</a:t>
            </a:r>
            <a:r>
              <a:rPr lang="en-US" dirty="0"/>
              <a:t>(1)</a:t>
            </a:r>
          </a:p>
        </p:txBody>
      </p:sp>
      <p:sp>
        <p:nvSpPr>
          <p:cNvPr id="3" name="Content Placeholder 2">
            <a:extLst>
              <a:ext uri="{FF2B5EF4-FFF2-40B4-BE49-F238E27FC236}">
                <a16:creationId xmlns:a16="http://schemas.microsoft.com/office/drawing/2014/main" id="{6DEA4A98-ACDF-4128-8639-5488A1892EAB}"/>
              </a:ext>
            </a:extLst>
          </p:cNvPr>
          <p:cNvSpPr>
            <a:spLocks noGrp="1"/>
          </p:cNvSpPr>
          <p:nvPr>
            <p:ph idx="1"/>
          </p:nvPr>
        </p:nvSpPr>
        <p:spPr/>
        <p:txBody>
          <a:bodyPr/>
          <a:lstStyle/>
          <a:p>
            <a:r>
              <a:rPr lang="en-US" dirty="0"/>
              <a:t>Control the speed of the tool </a:t>
            </a:r>
          </a:p>
          <a:p>
            <a:r>
              <a:rPr lang="en-US" dirty="0"/>
              <a:t>Faster less time</a:t>
            </a:r>
          </a:p>
          <a:p>
            <a:r>
              <a:rPr lang="en-US" dirty="0"/>
              <a:t>Slower more time</a:t>
            </a:r>
          </a:p>
          <a:p>
            <a:endParaRPr lang="en-US" dirty="0"/>
          </a:p>
        </p:txBody>
      </p:sp>
    </p:spTree>
    <p:extLst>
      <p:ext uri="{BB962C8B-B14F-4D97-AF65-F5344CB8AC3E}">
        <p14:creationId xmlns:p14="http://schemas.microsoft.com/office/powerpoint/2010/main" val="2037198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A34ED-9E3A-4B0F-B1C1-0DC41F855886}"/>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BF1B8800-C3EA-40AE-8436-8FB77EA02581}"/>
              </a:ext>
            </a:extLst>
          </p:cNvPr>
          <p:cNvSpPr>
            <a:spLocks noGrp="1"/>
          </p:cNvSpPr>
          <p:nvPr>
            <p:ph idx="1"/>
          </p:nvPr>
        </p:nvSpPr>
        <p:spPr/>
        <p:txBody>
          <a:bodyPr>
            <a:normAutofit fontScale="62500" lnSpcReduction="20000"/>
          </a:bodyPr>
          <a:lstStyle/>
          <a:p>
            <a:r>
              <a:rPr lang="en-US" dirty="0"/>
              <a:t>import socket</a:t>
            </a:r>
          </a:p>
          <a:p>
            <a:r>
              <a:rPr lang="en-US" dirty="0"/>
              <a:t>target ="87.248.100.216" # yahoo</a:t>
            </a:r>
          </a:p>
          <a:p>
            <a:r>
              <a:rPr lang="en-US" dirty="0"/>
              <a:t>#p =80</a:t>
            </a:r>
          </a:p>
          <a:p>
            <a:r>
              <a:rPr lang="fr-FR" dirty="0"/>
              <a:t>#ports =[80, 443, 21, 23, 25, 24, 56]</a:t>
            </a:r>
          </a:p>
          <a:p>
            <a:r>
              <a:rPr lang="en-US" dirty="0"/>
              <a:t>for p in range (100):</a:t>
            </a:r>
          </a:p>
          <a:p>
            <a:r>
              <a:rPr lang="en-US" dirty="0"/>
              <a:t>    s= </a:t>
            </a:r>
            <a:r>
              <a:rPr lang="en-US" dirty="0" err="1"/>
              <a:t>socket.socket</a:t>
            </a:r>
            <a:r>
              <a:rPr lang="en-US" dirty="0"/>
              <a:t>(</a:t>
            </a:r>
            <a:r>
              <a:rPr lang="en-US" dirty="0" err="1"/>
              <a:t>socket.AF_INET</a:t>
            </a:r>
            <a:r>
              <a:rPr lang="en-US" dirty="0"/>
              <a:t>, </a:t>
            </a:r>
            <a:r>
              <a:rPr lang="en-US" dirty="0" err="1"/>
              <a:t>socket.SOCK_STREAM</a:t>
            </a:r>
            <a:r>
              <a:rPr lang="en-US" dirty="0"/>
              <a:t>)</a:t>
            </a:r>
          </a:p>
          <a:p>
            <a:r>
              <a:rPr lang="en-US" dirty="0"/>
              <a:t>    </a:t>
            </a:r>
            <a:r>
              <a:rPr lang="en-US" dirty="0" err="1"/>
              <a:t>s.settimeout</a:t>
            </a:r>
            <a:r>
              <a:rPr lang="en-US" dirty="0"/>
              <a:t>(1)</a:t>
            </a:r>
          </a:p>
          <a:p>
            <a:r>
              <a:rPr lang="en-US" dirty="0"/>
              <a:t>    r= </a:t>
            </a:r>
            <a:r>
              <a:rPr lang="en-US" dirty="0" err="1"/>
              <a:t>s.connect_ex</a:t>
            </a:r>
            <a:r>
              <a:rPr lang="en-US" dirty="0"/>
              <a:t>((</a:t>
            </a:r>
            <a:r>
              <a:rPr lang="en-US" dirty="0" err="1"/>
              <a:t>target,p</a:t>
            </a:r>
            <a:r>
              <a:rPr lang="en-US" dirty="0"/>
              <a:t>))</a:t>
            </a:r>
          </a:p>
          <a:p>
            <a:r>
              <a:rPr lang="en-US" dirty="0"/>
              <a:t>    print("the port number: ", p)</a:t>
            </a:r>
          </a:p>
          <a:p>
            <a:r>
              <a:rPr lang="en-US" dirty="0"/>
              <a:t>    if r== 0:</a:t>
            </a:r>
          </a:p>
          <a:p>
            <a:r>
              <a:rPr lang="en-US" dirty="0"/>
              <a:t>        service = </a:t>
            </a:r>
            <a:r>
              <a:rPr lang="en-US" dirty="0" err="1"/>
              <a:t>socket.getservbyport</a:t>
            </a:r>
            <a:r>
              <a:rPr lang="en-US" dirty="0"/>
              <a:t>(p)</a:t>
            </a:r>
          </a:p>
          <a:p>
            <a:r>
              <a:rPr lang="en-US" dirty="0"/>
              <a:t>        print("...[ * {} * is open --&gt; {} ]".format(</a:t>
            </a:r>
            <a:r>
              <a:rPr lang="en-US" dirty="0" err="1"/>
              <a:t>p,service</a:t>
            </a:r>
            <a:r>
              <a:rPr lang="en-US" dirty="0"/>
              <a:t>))</a:t>
            </a:r>
          </a:p>
          <a:p>
            <a:r>
              <a:rPr lang="en-US" dirty="0"/>
              <a:t>    </a:t>
            </a:r>
            <a:r>
              <a:rPr lang="en-US" dirty="0" err="1"/>
              <a:t>s.close</a:t>
            </a:r>
            <a:r>
              <a:rPr lang="en-US" dirty="0"/>
              <a:t>()</a:t>
            </a:r>
          </a:p>
          <a:p>
            <a:endParaRPr lang="en-US" dirty="0"/>
          </a:p>
        </p:txBody>
      </p:sp>
    </p:spTree>
    <p:extLst>
      <p:ext uri="{BB962C8B-B14F-4D97-AF65-F5344CB8AC3E}">
        <p14:creationId xmlns:p14="http://schemas.microsoft.com/office/powerpoint/2010/main" val="25416469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10352</TotalTime>
  <Words>1480</Words>
  <Application>Microsoft Office PowerPoint</Application>
  <PresentationFormat>Widescreen</PresentationFormat>
  <Paragraphs>165</Paragraphs>
  <Slides>40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Arial</vt:lpstr>
      <vt:lpstr>Calibri</vt:lpstr>
      <vt:lpstr>Calibri Light</vt:lpstr>
      <vt:lpstr>Consolas</vt:lpstr>
      <vt:lpstr>Wingdings</vt:lpstr>
      <vt:lpstr>Office Theme</vt:lpstr>
      <vt:lpstr>Coding Security Tools </vt:lpstr>
      <vt:lpstr>Outline</vt:lpstr>
      <vt:lpstr>Network Security Tools</vt:lpstr>
      <vt:lpstr>Port scanner</vt:lpstr>
      <vt:lpstr>Simple port scanner “80 on google”</vt:lpstr>
      <vt:lpstr>Connect_ex</vt:lpstr>
      <vt:lpstr>Several ports in Google</vt:lpstr>
      <vt:lpstr> s.settimeout(1)</vt:lpstr>
      <vt:lpstr>PowerPoint Presentation</vt:lpstr>
      <vt:lpstr>DNS Lookup</vt:lpstr>
      <vt:lpstr>DNS Records</vt:lpstr>
      <vt:lpstr>DNS Records</vt:lpstr>
      <vt:lpstr>DNS Lookup</vt:lpstr>
      <vt:lpstr>In the code</vt:lpstr>
      <vt:lpstr>DNS Lookup</vt:lpstr>
      <vt:lpstr>Network Scanner</vt:lpstr>
      <vt:lpstr>ARP</vt:lpstr>
      <vt:lpstr>IP and MAC</vt:lpstr>
      <vt:lpstr>ARP</vt:lpstr>
      <vt:lpstr>ARP Steps</vt:lpstr>
      <vt:lpstr>Network Scanner Code (Network Discovery)</vt:lpstr>
      <vt:lpstr>ARP Spoofing </vt:lpstr>
      <vt:lpstr>ARP Spoofing</vt:lpstr>
      <vt:lpstr>What is ARP Spoofing (ARP Poisoning)</vt:lpstr>
      <vt:lpstr>ARP Spoofing In Python</vt:lpstr>
      <vt:lpstr>ARP Spoofing In Python</vt:lpstr>
      <vt:lpstr>ARP Spoofing In Python</vt:lpstr>
      <vt:lpstr>Note:</vt:lpstr>
      <vt:lpstr>Keyloggers</vt:lpstr>
      <vt:lpstr>What is keyloggers</vt:lpstr>
      <vt:lpstr>The Processes of Keyloggers</vt:lpstr>
      <vt:lpstr>Keylogger : 1- Listen</vt:lpstr>
      <vt:lpstr>Keylogger: 2-Record</vt:lpstr>
      <vt:lpstr>Keylogger: 3- Wait Time</vt:lpstr>
      <vt:lpstr>Keylogger: 3- Wait Time</vt:lpstr>
      <vt:lpstr>Keylogger: 4- Send data</vt:lpstr>
      <vt:lpstr>Keylogger: 4- Send data</vt:lpstr>
      <vt:lpstr>Hash Breaker.</vt:lpstr>
      <vt:lpstr>Hash Breaker</vt:lpstr>
      <vt:lpstr>Hash Breaker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Coding Security Tools</dc:title>
  <dc:creator>User</dc:creator>
  <cp:lastModifiedBy>User</cp:lastModifiedBy>
  <cp:revision>40</cp:revision>
  <cp:lastPrinted>2022-09-11T20:03:44Z</cp:lastPrinted>
  <dcterms:created xsi:type="dcterms:W3CDTF">2022-05-29T18:49:58Z</dcterms:created>
  <dcterms:modified xsi:type="dcterms:W3CDTF">2023-04-30T18:14:22Z</dcterms:modified>
</cp:coreProperties>
</file>